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43"/>
  </p:notesMasterIdLst>
  <p:handoutMasterIdLst>
    <p:handoutMasterId r:id="rId44"/>
  </p:handoutMasterIdLst>
  <p:sldIdLst>
    <p:sldId id="1003" r:id="rId2"/>
    <p:sldId id="885" r:id="rId3"/>
    <p:sldId id="954" r:id="rId4"/>
    <p:sldId id="909" r:id="rId5"/>
    <p:sldId id="913" r:id="rId6"/>
    <p:sldId id="917" r:id="rId7"/>
    <p:sldId id="911" r:id="rId8"/>
    <p:sldId id="918" r:id="rId9"/>
    <p:sldId id="846" r:id="rId10"/>
    <p:sldId id="928" r:id="rId11"/>
    <p:sldId id="952" r:id="rId12"/>
    <p:sldId id="929" r:id="rId13"/>
    <p:sldId id="955" r:id="rId14"/>
    <p:sldId id="886" r:id="rId15"/>
    <p:sldId id="951" r:id="rId16"/>
    <p:sldId id="931" r:id="rId17"/>
    <p:sldId id="932" r:id="rId18"/>
    <p:sldId id="953" r:id="rId19"/>
    <p:sldId id="944" r:id="rId20"/>
    <p:sldId id="949" r:id="rId21"/>
    <p:sldId id="947" r:id="rId22"/>
    <p:sldId id="976" r:id="rId23"/>
    <p:sldId id="914" r:id="rId24"/>
    <p:sldId id="956" r:id="rId25"/>
    <p:sldId id="957" r:id="rId26"/>
    <p:sldId id="958" r:id="rId27"/>
    <p:sldId id="959" r:id="rId28"/>
    <p:sldId id="833" r:id="rId29"/>
    <p:sldId id="973" r:id="rId30"/>
    <p:sldId id="964" r:id="rId31"/>
    <p:sldId id="310" r:id="rId32"/>
    <p:sldId id="974" r:id="rId33"/>
    <p:sldId id="903" r:id="rId34"/>
    <p:sldId id="969" r:id="rId35"/>
    <p:sldId id="968" r:id="rId36"/>
    <p:sldId id="967" r:id="rId37"/>
    <p:sldId id="965" r:id="rId38"/>
    <p:sldId id="966" r:id="rId39"/>
    <p:sldId id="970" r:id="rId40"/>
    <p:sldId id="971" r:id="rId41"/>
    <p:sldId id="972" r:id="rId4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0066"/>
    <a:srgbClr val="FFFFD5"/>
    <a:srgbClr val="FF99FF"/>
    <a:srgbClr val="FFFFCC"/>
    <a:srgbClr val="66CCFF"/>
    <a:srgbClr val="FF3300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21" autoAdjust="0"/>
    <p:restoredTop sz="86386" autoAdjust="0"/>
  </p:normalViewPr>
  <p:slideViewPr>
    <p:cSldViewPr>
      <p:cViewPr varScale="1">
        <p:scale>
          <a:sx n="78" d="100"/>
          <a:sy n="78" d="100"/>
        </p:scale>
        <p:origin x="71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9525" y="728663"/>
            <a:ext cx="4757738" cy="3567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37234"/>
            <a:ext cx="5364480" cy="4377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Bookman"/>
              <a:ea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40314728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Bookman"/>
              <a:ea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8059325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Bookman"/>
              <a:ea typeface="Osak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Bookman"/>
              <a:ea typeface="Osaka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Bookman"/>
              <a:ea typeface="Osaka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16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11942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solidFill>
                  <a:prstClr val="black"/>
                </a:solidFill>
              </a:rPr>
              <a:pPr/>
              <a:t>31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solidFill>
                  <a:prstClr val="black"/>
                </a:solidFill>
              </a:rPr>
              <a:pPr/>
              <a:t>32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97317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12/2/2024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4324" y="476672"/>
            <a:ext cx="8255260" cy="6120680"/>
          </a:xfrm>
        </p:spPr>
        <p:txBody>
          <a:bodyPr lIns="92075" tIns="46038" rIns="92075" bIns="46038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圣经阐述：如何解释和应用圣经</a:t>
            </a:r>
            <a:r>
              <a:rPr kumimoji="0" lang="en-US" altLang="zh-CN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-15</a:t>
            </a:r>
            <a:endParaRPr lang="en-US" altLang="zh-TW" sz="40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Pastor Iho Tree (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崔</a:t>
            </a:r>
            <a:r>
              <a:rPr lang="zh-CN" altLang="en-US" sz="3600" dirty="0">
                <a:latin typeface="+mj-lt"/>
                <a:ea typeface="DFKai-SB" panose="03000509000000000000" pitchFamily="65" charset="-120"/>
              </a:rPr>
              <a:t>谊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厚牧師</a:t>
            </a: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12-8-2024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2672916"/>
            <a:ext cx="7848600" cy="28502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ja-JP" altLang="en-US" sz="4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文法的分析</a:t>
            </a:r>
            <a:endParaRPr lang="en-US" altLang="zh-TW" sz="4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4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Grammatical Analysis</a:t>
            </a:r>
            <a:r>
              <a:rPr lang="en-US" altLang="ja-JP" sz="4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</a:t>
            </a:r>
            <a:endParaRPr lang="en-US" altLang="zh-TW" sz="4400" i="1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4451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48" y="142852"/>
            <a:ext cx="7848600" cy="792088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dirty="0">
                <a:solidFill>
                  <a:srgbClr val="66CCFF"/>
                </a:solidFill>
                <a:latin typeface="+mj-lt"/>
                <a:ea typeface="TSC UKai M TT" pitchFamily="49" charset="-122"/>
              </a:rPr>
              <a:t>诠释关系</a:t>
            </a:r>
            <a:endParaRPr lang="en-US" altLang="zh-TW" dirty="0">
              <a:solidFill>
                <a:srgbClr val="66CCFF"/>
              </a:solidFill>
              <a:latin typeface="+mj-lt"/>
              <a:ea typeface="TSC UKai M TT" pitchFamily="49" charset="-122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9486878-BB9D-4732-B78D-644692B66D78}"/>
              </a:ext>
            </a:extLst>
          </p:cNvPr>
          <p:cNvGrpSpPr/>
          <p:nvPr/>
        </p:nvGrpSpPr>
        <p:grpSpPr>
          <a:xfrm>
            <a:off x="1596505" y="1098742"/>
            <a:ext cx="6084286" cy="4176411"/>
            <a:chOff x="1535714" y="1700808"/>
            <a:chExt cx="6084286" cy="4176411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H="1">
              <a:off x="1535714" y="4329047"/>
              <a:ext cx="2448272" cy="1548172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9" name="Straight Arrow Connector 8"/>
            <p:cNvCxnSpPr/>
            <p:nvPr/>
          </p:nvCxnSpPr>
          <p:spPr bwMode="auto">
            <a:xfrm>
              <a:off x="3984919" y="4329023"/>
              <a:ext cx="3635081" cy="396121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 flipH="1" flipV="1">
              <a:off x="3984920" y="1700808"/>
              <a:ext cx="1" cy="262824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</p:grpSp>
      <p:sp>
        <p:nvSpPr>
          <p:cNvPr id="14" name="TextBox 13"/>
          <p:cNvSpPr txBox="1"/>
          <p:nvPr/>
        </p:nvSpPr>
        <p:spPr>
          <a:xfrm>
            <a:off x="211865" y="3459271"/>
            <a:ext cx="17629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背景分析</a:t>
            </a:r>
            <a:endParaRPr lang="en-US" sz="2800" b="1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231775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历史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457200" indent="-231775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文化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457200" indent="-231775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地理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3250" y="4298900"/>
            <a:ext cx="305484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文学分析</a:t>
            </a:r>
            <a:endParaRPr lang="en-US" sz="2800" b="1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上下文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文学体裁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结构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,</a:t>
            </a:r>
            <a:r>
              <a:rPr lang="ja-JP" altLang="en-US" sz="2800" kern="0" dirty="0">
                <a:solidFill>
                  <a:srgbClr val="FFFFFF"/>
                </a:solidFill>
                <a:latin typeface="Times New Roman"/>
                <a:ea typeface="DFKai-SB" panose="03000509000000000000" pitchFamily="65" charset="-120"/>
                <a:cs typeface="+mn-cs"/>
              </a:rPr>
              <a:t>字汇</a:t>
            </a:r>
            <a:r>
              <a:rPr lang="en-US" altLang="ja-JP" sz="2800" kern="0" dirty="0">
                <a:solidFill>
                  <a:srgbClr val="FFFFFF"/>
                </a:solidFill>
                <a:latin typeface="Times New Roman"/>
                <a:ea typeface="DFKai-SB" panose="03000509000000000000" pitchFamily="65" charset="-120"/>
                <a:cs typeface="+mn-cs"/>
              </a:rPr>
              <a:t>,</a:t>
            </a:r>
            <a:r>
              <a:rPr lang="ja-JP" altLang="en-US" sz="2800" dirty="0">
                <a:solidFill>
                  <a:srgbClr val="FF99FF"/>
                </a:solidFill>
                <a:ea typeface="DFKai-SB" panose="03000509000000000000" pitchFamily="65" charset="-120"/>
              </a:rPr>
              <a:t>文</a:t>
            </a:r>
            <a:r>
              <a:rPr lang="zh-CN" altLang="en-US" sz="28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法</a:t>
            </a:r>
            <a:endParaRPr lang="en-US" sz="2800" dirty="0">
              <a:solidFill>
                <a:srgbClr val="FF99FF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17009" y="1204978"/>
            <a:ext cx="24152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神学分析</a:t>
            </a:r>
            <a:endParaRPr lang="en-US" sz="28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释经神学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圣经神学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系统神学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1865" y="6305490"/>
            <a:ext cx="23265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+mn-lt"/>
              </a:rPr>
              <a:t>From: Prof Alex Luc</a:t>
            </a:r>
          </a:p>
        </p:txBody>
      </p:sp>
    </p:spTree>
    <p:extLst>
      <p:ext uri="{BB962C8B-B14F-4D97-AF65-F5344CB8AC3E}">
        <p14:creationId xmlns:p14="http://schemas.microsoft.com/office/powerpoint/2010/main" val="127179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2696" y="224644"/>
            <a:ext cx="8532948" cy="571418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dirty="0">
                <a:solidFill>
                  <a:srgbClr val="FFFF00"/>
                </a:solidFill>
                <a:ea typeface="TSC UKai M TT" pitchFamily="49" charset="-122"/>
              </a:rPr>
              <a:t>文法分析</a:t>
            </a:r>
            <a:r>
              <a:rPr lang="en-US" altLang="zh-CN" dirty="0">
                <a:solidFill>
                  <a:srgbClr val="FFFF00"/>
                </a:solidFill>
                <a:ea typeface="TSC UKai M TT" pitchFamily="49" charset="-122"/>
              </a:rPr>
              <a:t>-</a:t>
            </a:r>
            <a:r>
              <a:rPr lang="zh-CN" altLang="en-US" dirty="0">
                <a:solidFill>
                  <a:srgbClr val="FFFF00"/>
                </a:solidFill>
                <a:ea typeface="TSC UKai M TT" pitchFamily="49" charset="-122"/>
              </a:rPr>
              <a:t>概述</a:t>
            </a:r>
            <a:endParaRPr lang="en-US" altLang="zh-TW" dirty="0">
              <a:solidFill>
                <a:srgbClr val="FFFF00"/>
              </a:solidFill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TW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6722" y="1250370"/>
            <a:ext cx="8064896" cy="497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8138" indent="-293688" eaLnBrk="1" hangingPunct="1">
              <a:lnSpc>
                <a:spcPts val="4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zh-CN" altLang="en-US" sz="2800" dirty="0">
                <a:latin typeface="+mn-lt"/>
                <a:ea typeface="TSC UKai M TT" pitchFamily="49" charset="-122"/>
              </a:rPr>
              <a:t>处理单词之间的关系</a:t>
            </a:r>
            <a:endParaRPr lang="en-US" altLang="zh-TW" sz="2800" dirty="0">
              <a:latin typeface="+mn-lt"/>
              <a:ea typeface="TSC UKai M TT" pitchFamily="49" charset="-122"/>
            </a:endParaRPr>
          </a:p>
          <a:p>
            <a:pPr marL="338138" indent="-293688" eaLnBrk="1" hangingPunct="1">
              <a:lnSpc>
                <a:spcPts val="4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zh-TW" altLang="en-US" sz="2800" dirty="0">
                <a:latin typeface="+mn-lt"/>
                <a:ea typeface="TSC UKai M TT" pitchFamily="49" charset="-122"/>
              </a:rPr>
              <a:t>包括</a:t>
            </a:r>
            <a:r>
              <a:rPr lang="zh-TW" altLang="en-US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子句 </a:t>
            </a:r>
            <a:r>
              <a:rPr lang="en-US" altLang="zh-TW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(Clauses)</a:t>
            </a:r>
            <a:r>
              <a:rPr lang="en-US" altLang="zh-TW" sz="2800" dirty="0">
                <a:latin typeface="+mn-lt"/>
                <a:ea typeface="TSC UKai M TT" pitchFamily="49" charset="-122"/>
              </a:rPr>
              <a:t>, </a:t>
            </a:r>
            <a:r>
              <a:rPr lang="zh-TW" altLang="en-US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片语 </a:t>
            </a:r>
            <a:r>
              <a:rPr lang="en-US" altLang="zh-TW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(phrases)</a:t>
            </a:r>
            <a:r>
              <a:rPr lang="en-US" altLang="zh-TW" sz="2800" dirty="0">
                <a:latin typeface="+mn-lt"/>
                <a:ea typeface="TSC UKai M TT" pitchFamily="49" charset="-122"/>
              </a:rPr>
              <a:t>, </a:t>
            </a:r>
            <a:r>
              <a:rPr lang="zh-TW" altLang="en-US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连词 </a:t>
            </a:r>
            <a:r>
              <a:rPr lang="en-US" altLang="zh-TW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(connective word) </a:t>
            </a:r>
            <a:endParaRPr lang="en-US" altLang="zh-TW" sz="2800" dirty="0">
              <a:latin typeface="+mn-lt"/>
              <a:ea typeface="TSC UKai M TT" pitchFamily="49" charset="-122"/>
            </a:endParaRPr>
          </a:p>
          <a:p>
            <a:pPr marL="338138" indent="-293688" eaLnBrk="1" hangingPunct="1">
              <a:lnSpc>
                <a:spcPts val="4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zh-CN" altLang="en-US" sz="2800" dirty="0">
                <a:latin typeface="+mn-lt"/>
                <a:ea typeface="TSC UKai M TT" pitchFamily="49" charset="-122"/>
              </a:rPr>
              <a:t>正确的文法分析</a:t>
            </a:r>
            <a:r>
              <a:rPr lang="zh-CN" altLang="en-US" sz="2800" dirty="0">
                <a:solidFill>
                  <a:srgbClr val="FFC000"/>
                </a:solidFill>
                <a:latin typeface="+mn-lt"/>
                <a:ea typeface="TSC UKai M TT" pitchFamily="49" charset="-122"/>
              </a:rPr>
              <a:t>必须用圣经的原文进行</a:t>
            </a:r>
            <a:r>
              <a:rPr lang="zh-CN" altLang="en-US" sz="2800" dirty="0">
                <a:latin typeface="+mn-lt"/>
                <a:ea typeface="TSC UKai M TT" pitchFamily="49" charset="-122"/>
              </a:rPr>
              <a:t>。 必须具备希腊</a:t>
            </a:r>
            <a:r>
              <a:rPr lang="zh-CN" altLang="en-US" sz="2800" dirty="0">
                <a:solidFill>
                  <a:srgbClr val="FFFFFF"/>
                </a:solidFill>
                <a:latin typeface="Times New Roman"/>
                <a:ea typeface="TSC UKai M TT" pitchFamily="49" charset="-122"/>
              </a:rPr>
              <a:t>文</a:t>
            </a:r>
            <a:r>
              <a:rPr lang="zh-CN" altLang="en-US" sz="2800" dirty="0">
                <a:latin typeface="+mn-lt"/>
                <a:ea typeface="TSC UKai M TT" pitchFamily="49" charset="-122"/>
              </a:rPr>
              <a:t>和希伯来</a:t>
            </a:r>
            <a:r>
              <a:rPr lang="zh-CN" altLang="en-US" sz="2800" dirty="0">
                <a:solidFill>
                  <a:srgbClr val="FFFFFF"/>
                </a:solidFill>
                <a:latin typeface="Times New Roman"/>
                <a:ea typeface="TSC UKai M TT" pitchFamily="49" charset="-122"/>
              </a:rPr>
              <a:t>文</a:t>
            </a:r>
            <a:r>
              <a:rPr lang="zh-CN" altLang="en-US" sz="2800" dirty="0">
                <a:ea typeface="TSC UKai M TT" pitchFamily="49" charset="-122"/>
              </a:rPr>
              <a:t>的</a:t>
            </a:r>
            <a:r>
              <a:rPr lang="zh-CN" altLang="en-US" sz="2800" dirty="0">
                <a:latin typeface="+mn-lt"/>
                <a:ea typeface="TSC UKai M TT" pitchFamily="49" charset="-122"/>
              </a:rPr>
              <a:t>文法知识。</a:t>
            </a:r>
            <a:r>
              <a:rPr lang="en-US" altLang="zh-TW" sz="2800" dirty="0">
                <a:latin typeface="+mn-lt"/>
                <a:ea typeface="TSC UKai M TT" pitchFamily="49" charset="-122"/>
              </a:rPr>
              <a:t> </a:t>
            </a:r>
          </a:p>
          <a:p>
            <a:pPr marL="338138" indent="-293688" eaLnBrk="1" hangingPunct="1">
              <a:lnSpc>
                <a:spcPts val="4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zh-CN" altLang="en-US" sz="2800" dirty="0">
                <a:latin typeface="+mn-lt"/>
                <a:ea typeface="TSC UKai M TT" pitchFamily="49" charset="-122"/>
              </a:rPr>
              <a:t>那些研究过原文的人可以使用原</a:t>
            </a:r>
            <a:r>
              <a:rPr lang="zh-CN" altLang="en-US" sz="2800" dirty="0">
                <a:ea typeface="TSC UKai M TT" pitchFamily="49" charset="-122"/>
              </a:rPr>
              <a:t>文的</a:t>
            </a:r>
            <a:r>
              <a:rPr lang="zh-CN" altLang="en-US" sz="2800" dirty="0">
                <a:latin typeface="+mn-lt"/>
                <a:ea typeface="TSC UKai M TT" pitchFamily="49" charset="-122"/>
              </a:rPr>
              <a:t>注释</a:t>
            </a:r>
            <a:r>
              <a:rPr lang="zh-CN" altLang="en-US" sz="2800" dirty="0">
                <a:ea typeface="TSC UKai M TT" pitchFamily="49" charset="-122"/>
              </a:rPr>
              <a:t>本</a:t>
            </a:r>
            <a:r>
              <a:rPr lang="zh-CN" altLang="en-US" sz="2800" dirty="0">
                <a:latin typeface="+mn-lt"/>
                <a:ea typeface="TSC UKai M TT" pitchFamily="49" charset="-122"/>
              </a:rPr>
              <a:t>，在文本的注释中讨论语法分析。</a:t>
            </a:r>
            <a:endParaRPr lang="en-US" altLang="zh-TW" sz="2800" dirty="0">
              <a:latin typeface="+mn-lt"/>
              <a:ea typeface="TSC UKai M TT" pitchFamily="49" charset="-122"/>
            </a:endParaRPr>
          </a:p>
          <a:p>
            <a:pPr marL="338138" indent="-293688" eaLnBrk="1" hangingPunct="1">
              <a:lnSpc>
                <a:spcPts val="4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zh-CN" altLang="en-US" sz="2800" dirty="0">
                <a:latin typeface="+mn-lt"/>
                <a:ea typeface="TSC UKai M TT" pitchFamily="49" charset="-122"/>
              </a:rPr>
              <a:t>尽管如此，对其他语言进行初步的语法分析有助于理解</a:t>
            </a:r>
            <a:r>
              <a:rPr lang="zh-CN" altLang="en-US" sz="2800" dirty="0">
                <a:ea typeface="TSC UKai M TT" pitchFamily="49" charset="-122"/>
              </a:rPr>
              <a:t>圣经</a:t>
            </a:r>
            <a:r>
              <a:rPr lang="zh-CN" altLang="en-US" sz="2800" dirty="0">
                <a:latin typeface="+mn-lt"/>
                <a:ea typeface="TSC UKai M TT" pitchFamily="49" charset="-122"/>
              </a:rPr>
              <a:t>文本。</a:t>
            </a:r>
            <a:endParaRPr lang="en-US" altLang="zh-TW" sz="2800" dirty="0">
              <a:latin typeface="+mn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3417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6B251-29CA-42DB-B190-A9C4C15E8412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endParaRPr lang="en-US" sz="1200" b="0" dirty="0">
              <a:effectLst>
                <a:outerShdw blurRad="38100" dist="38100" dir="2700000" algn="tl">
                  <a:srgbClr val="000000"/>
                </a:outerShdw>
              </a:effectLst>
              <a:ea typeface="Osaka" charset="-128"/>
              <a:cs typeface="+mn-cs"/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266700" y="2103090"/>
            <a:ext cx="8610600" cy="4591410"/>
          </a:xfrm>
        </p:spPr>
        <p:txBody>
          <a:bodyPr/>
          <a:lstStyle/>
          <a:p>
            <a:pPr indent="4763">
              <a:lnSpc>
                <a:spcPts val="4400"/>
              </a:lnSpc>
              <a:buNone/>
              <a:defRPr/>
            </a:pPr>
            <a:r>
              <a:rPr lang="en-US" altLang="zh-CN" sz="2800" dirty="0">
                <a:ea typeface="TSC UKai M TT" pitchFamily="49" charset="-122"/>
              </a:rPr>
              <a:t>25 </a:t>
            </a:r>
            <a:r>
              <a:rPr lang="zh-CN" altLang="en-US" sz="2800" dirty="0">
                <a:ea typeface="TSC UKai M TT" pitchFamily="49" charset="-122"/>
              </a:rPr>
              <a:t>　神设立了耶稣为赎罪祭，是凭着他的血，借着人的信，为的是要显明　神的义；因为　神用忍耐的心宽容了人从前所犯的罪， </a:t>
            </a:r>
            <a:r>
              <a:rPr lang="en-US" altLang="zh-CN" sz="2800" dirty="0">
                <a:ea typeface="TSC UKai M TT" pitchFamily="49" charset="-122"/>
              </a:rPr>
              <a:t>26 </a:t>
            </a:r>
            <a:r>
              <a:rPr lang="zh-CN" altLang="en-US" sz="2800" dirty="0">
                <a:ea typeface="TSC UKai M TT" pitchFamily="49" charset="-122"/>
              </a:rPr>
              <a:t>好在现今显明他的义，使人知道他自己为义，又称信耶稣的人为义。</a:t>
            </a:r>
            <a:endParaRPr lang="en-US" sz="2800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287222" y="163500"/>
            <a:ext cx="8686800" cy="533400"/>
          </a:xfrm>
        </p:spPr>
        <p:txBody>
          <a:bodyPr lIns="90487" tIns="44450" rIns="90487" bIns="44450" anchor="b"/>
          <a:lstStyle/>
          <a:p>
            <a:pPr>
              <a:defRPr/>
            </a:pPr>
            <a:r>
              <a:rPr lang="zh-CN" altLang="en-US" sz="3200" dirty="0">
                <a:solidFill>
                  <a:srgbClr val="FFFF00"/>
                </a:solidFill>
                <a:ea typeface="TSC UKai M TT" pitchFamily="49" charset="-122"/>
              </a:rPr>
              <a:t>文法分析 </a:t>
            </a:r>
            <a:r>
              <a:rPr lang="en-US" altLang="zh-CN" sz="3200" dirty="0">
                <a:solidFill>
                  <a:srgbClr val="FFFF00"/>
                </a:solidFill>
                <a:ea typeface="TSC UKai M TT" pitchFamily="49" charset="-122"/>
              </a:rPr>
              <a:t>- </a:t>
            </a:r>
            <a:r>
              <a:rPr lang="zh-CN" altLang="en-US" sz="3200" dirty="0">
                <a:solidFill>
                  <a:srgbClr val="FFFF00"/>
                </a:solidFill>
                <a:ea typeface="TSC UKai M TT" pitchFamily="49" charset="-122"/>
              </a:rPr>
              <a:t>罗马书 </a:t>
            </a:r>
            <a:r>
              <a:rPr lang="en-US" altLang="zh-TW" sz="3200" dirty="0">
                <a:solidFill>
                  <a:srgbClr val="FFFF00"/>
                </a:solidFill>
                <a:ea typeface="PMingLiU" pitchFamily="18" charset="-120"/>
              </a:rPr>
              <a:t>3:25b-26</a:t>
            </a:r>
            <a:endParaRPr lang="en-US" altLang="zh-TW" sz="3200" dirty="0">
              <a:solidFill>
                <a:srgbClr val="FFFF00"/>
              </a:solidFill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921842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14</a:t>
            </a:fld>
            <a:endParaRPr lang="en-US" sz="1200" dirty="0">
              <a:latin typeface="+mn-lt"/>
              <a:cs typeface="+mn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64" y="841580"/>
            <a:ext cx="7542472" cy="586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71808" y="152400"/>
            <a:ext cx="6084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罗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3:25b-26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的语句图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400" dirty="0">
                <a:latin typeface="+mn-lt"/>
                <a:ea typeface="PMingLiU" pitchFamily="18" charset="-120"/>
              </a:rPr>
              <a:t>Sentence Diagram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6608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8728" y="0"/>
            <a:ext cx="6084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罗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3:25b-26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的语句图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400" dirty="0">
                <a:latin typeface="+mn-lt"/>
                <a:ea typeface="PMingLiU" pitchFamily="18" charset="-120"/>
              </a:rPr>
              <a:t>Sentence Diagram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54" y="680726"/>
            <a:ext cx="7324291" cy="602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9053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2696" y="224644"/>
            <a:ext cx="8532948" cy="571418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dirty="0">
                <a:solidFill>
                  <a:srgbClr val="FFFF00"/>
                </a:solidFill>
                <a:ea typeface="TSC UKai M TT" pitchFamily="49" charset="-122"/>
              </a:rPr>
              <a:t>文法分析</a:t>
            </a:r>
            <a:r>
              <a:rPr lang="en-US" altLang="zh-CN" dirty="0">
                <a:solidFill>
                  <a:srgbClr val="FFFF00"/>
                </a:solidFill>
                <a:ea typeface="TSC UKai M TT" pitchFamily="49" charset="-122"/>
              </a:rPr>
              <a:t>-</a:t>
            </a:r>
            <a:r>
              <a:rPr lang="zh-CN" altLang="en-US" dirty="0">
                <a:solidFill>
                  <a:srgbClr val="FFFF00"/>
                </a:solidFill>
                <a:ea typeface="TSC UKai M TT" pitchFamily="49" charset="-122"/>
              </a:rPr>
              <a:t>案例研究</a:t>
            </a:r>
            <a:endParaRPr lang="en-US" altLang="zh-TW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844" y="1428736"/>
            <a:ext cx="878687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8138" indent="-293688" eaLnBrk="1" hangingPunct="1">
              <a:buFont typeface="Arial" pitchFamily="34" charset="0"/>
              <a:buChar char="•"/>
            </a:pPr>
            <a:r>
              <a:rPr lang="zh-TW" altLang="en-US" sz="2800" dirty="0">
                <a:latin typeface="+mn-lt"/>
                <a:ea typeface="TSC UKai M TT" pitchFamily="49" charset="-122"/>
              </a:rPr>
              <a:t>太</a:t>
            </a:r>
            <a:r>
              <a:rPr lang="en-US" altLang="zh-TW" sz="2800" dirty="0">
                <a:latin typeface="+mn-lt"/>
                <a:ea typeface="TSC UKai M TT" pitchFamily="49" charset="-122"/>
              </a:rPr>
              <a:t> 28:19-20 </a:t>
            </a:r>
            <a:r>
              <a:rPr lang="ja-JP" altLang="en-US" sz="2800" dirty="0">
                <a:latin typeface="+mn-lt"/>
                <a:ea typeface="TSC UKai M TT" pitchFamily="49" charset="-122"/>
              </a:rPr>
              <a:t>	</a:t>
            </a:r>
            <a:r>
              <a:rPr lang="zh-CN" altLang="en-US" sz="2800" dirty="0">
                <a:latin typeface="+mn-lt"/>
                <a:ea typeface="TSC UKai M TT" pitchFamily="49" charset="-122"/>
              </a:rPr>
              <a:t>所以，你们要去使万民作我的门徒，奉父子圣灵的名，给他们施洗，</a:t>
            </a:r>
            <a:r>
              <a:rPr lang="en-US" altLang="zh-CN" sz="2800" dirty="0">
                <a:latin typeface="+mn-lt"/>
                <a:ea typeface="TSC UKai M TT" pitchFamily="49" charset="-122"/>
              </a:rPr>
              <a:t>20 </a:t>
            </a:r>
            <a:r>
              <a:rPr lang="zh-CN" altLang="en-US" sz="2800" dirty="0">
                <a:latin typeface="+mn-lt"/>
                <a:ea typeface="TSC UKai M TT" pitchFamily="49" charset="-122"/>
              </a:rPr>
              <a:t>我吩咐你们的一切，都要教导他们遵守。这样，我就常常与你们同在，直到这世代的终结。”</a:t>
            </a:r>
            <a:endParaRPr lang="en-US" altLang="zh-TW" sz="2800" dirty="0">
              <a:latin typeface="+mn-lt"/>
              <a:ea typeface="TSC UKai M TT" pitchFamily="49" charset="-122"/>
            </a:endParaRPr>
          </a:p>
          <a:p>
            <a:pPr marL="338138" indent="-293688" eaLnBrk="1" hangingPunct="1">
              <a:buFont typeface="Arial" pitchFamily="34" charset="0"/>
              <a:buChar char="•"/>
            </a:pPr>
            <a:endParaRPr lang="en-US" altLang="zh-TW" sz="2800" dirty="0">
              <a:latin typeface="+mn-lt"/>
              <a:ea typeface="TSC UKai M TT" pitchFamily="49" charset="-122"/>
            </a:endParaRPr>
          </a:p>
          <a:p>
            <a:pPr marL="338138" indent="-293688" eaLnBrk="1" hangingPunct="1">
              <a:buFont typeface="Arial" pitchFamily="34" charset="0"/>
              <a:buChar char="•"/>
            </a:pPr>
            <a:r>
              <a:rPr lang="zh-CN" altLang="en-US" sz="2800" dirty="0">
                <a:latin typeface="+mn-lt"/>
                <a:ea typeface="TSC UKai M TT" pitchFamily="49" charset="-122"/>
              </a:rPr>
              <a:t>耶稣命令我们在大使命中要做几件事情？</a:t>
            </a:r>
            <a:endParaRPr lang="en-US" altLang="zh-CN" sz="2800" dirty="0">
              <a:latin typeface="+mn-lt"/>
              <a:ea typeface="TSC UKai M TT" pitchFamily="49" charset="-122"/>
            </a:endParaRPr>
          </a:p>
          <a:p>
            <a:pPr marL="338138" indent="-293688" eaLnBrk="1" hangingPunct="1">
              <a:buFont typeface="Arial" pitchFamily="34" charset="0"/>
              <a:buChar char="•"/>
            </a:pPr>
            <a:endParaRPr lang="en-US" altLang="zh-TW" sz="2800" dirty="0">
              <a:latin typeface="+mn-lt"/>
              <a:ea typeface="TSC UKai M TT" pitchFamily="49" charset="-122"/>
            </a:endParaRPr>
          </a:p>
          <a:p>
            <a:pPr marL="338138" indent="-293688" eaLnBrk="1" hangingPunct="1"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提示：大使命有</a:t>
            </a:r>
            <a:r>
              <a:rPr lang="en-US" altLang="zh-CN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1</a:t>
            </a:r>
            <a:r>
              <a:rPr lang="zh-CN" altLang="en-US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个动词 </a:t>
            </a:r>
            <a:r>
              <a:rPr lang="en-US" altLang="zh-CN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(verb) </a:t>
            </a:r>
            <a:r>
              <a:rPr lang="zh-CN" altLang="en-US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和</a:t>
            </a:r>
            <a:r>
              <a:rPr lang="en-US" altLang="zh-CN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3</a:t>
            </a:r>
            <a:r>
              <a:rPr lang="zh-CN" altLang="en-US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个分词 </a:t>
            </a:r>
            <a:r>
              <a:rPr lang="en-US" altLang="zh-CN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(</a:t>
            </a:r>
            <a:r>
              <a:rPr lang="en-US" altLang="zh-TW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participles</a:t>
            </a:r>
            <a:r>
              <a:rPr lang="en-US" altLang="zh-CN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)</a:t>
            </a:r>
            <a:r>
              <a:rPr lang="zh-CN" altLang="en-US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。</a:t>
            </a:r>
            <a:r>
              <a:rPr lang="en-US" altLang="zh-TW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  </a:t>
            </a:r>
          </a:p>
          <a:p>
            <a:pPr marL="338138" indent="-293688" eaLnBrk="1" hangingPunct="1">
              <a:buFont typeface="Arial" pitchFamily="34" charset="0"/>
              <a:buChar char="•"/>
            </a:pPr>
            <a:endParaRPr lang="en-US" altLang="zh-CN" sz="2800" dirty="0">
              <a:solidFill>
                <a:srgbClr val="FFFF00"/>
              </a:solidFill>
              <a:latin typeface="+mn-lt"/>
              <a:ea typeface="TSC UKai M TT" pitchFamily="49" charset="-122"/>
            </a:endParaRPr>
          </a:p>
          <a:p>
            <a:pPr marL="338138" indent="-293688" eaLnBrk="1" hangingPunct="1"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哪个是动词呢？</a:t>
            </a:r>
            <a:endParaRPr lang="en-US" altLang="zh-TW" sz="2800" dirty="0">
              <a:solidFill>
                <a:srgbClr val="FFFF00"/>
              </a:solidFill>
              <a:latin typeface="+mn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770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3538" y="80628"/>
            <a:ext cx="8532948" cy="571418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dirty="0">
                <a:solidFill>
                  <a:srgbClr val="FFFF00"/>
                </a:solidFill>
                <a:ea typeface="TSC UKai M TT" pitchFamily="49" charset="-122"/>
              </a:rPr>
              <a:t>文法分析</a:t>
            </a:r>
            <a:r>
              <a:rPr lang="en-US" altLang="zh-CN" dirty="0">
                <a:solidFill>
                  <a:srgbClr val="FFFF00"/>
                </a:solidFill>
                <a:ea typeface="TSC UKai M TT" pitchFamily="49" charset="-122"/>
              </a:rPr>
              <a:t>-</a:t>
            </a:r>
            <a:r>
              <a:rPr lang="zh-CN" altLang="en-US" dirty="0">
                <a:solidFill>
                  <a:srgbClr val="FFFF00"/>
                </a:solidFill>
                <a:ea typeface="TSC UKai M TT" pitchFamily="49" charset="-122"/>
              </a:rPr>
              <a:t>案例研究</a:t>
            </a:r>
            <a:endParaRPr lang="en-US" altLang="zh-TW" i="1" dirty="0">
              <a:solidFill>
                <a:srgbClr val="FF99FF"/>
              </a:solidFill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TW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3852" y="927011"/>
            <a:ext cx="85329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8138" indent="-293688" eaLnBrk="1" hangingPunct="1">
              <a:buFont typeface="Arial" pitchFamily="34" charset="0"/>
              <a:buChar char="•"/>
            </a:pPr>
            <a:r>
              <a:rPr lang="zh-CN" altLang="en-US" sz="2400" dirty="0">
                <a:latin typeface="+mn-lt"/>
                <a:ea typeface="TSC UKai M TT" pitchFamily="49" charset="-122"/>
              </a:rPr>
              <a:t>你们要去使万民作我的门徒，奉父子圣灵的名，给他们施洗，我吩咐你们的一切，都要教导他们遵守</a:t>
            </a:r>
            <a:r>
              <a:rPr lang="zh-TW" altLang="en-US" sz="2400" dirty="0">
                <a:latin typeface="+mn-lt"/>
                <a:ea typeface="TSC UKai M TT" pitchFamily="49" charset="-122"/>
              </a:rPr>
              <a:t>。</a:t>
            </a:r>
            <a:endParaRPr lang="en-US" altLang="zh-TW" sz="2400" dirty="0">
              <a:latin typeface="+mn-lt"/>
              <a:ea typeface="TSC UKai M TT" pitchFamily="49" charset="-122"/>
            </a:endParaRPr>
          </a:p>
          <a:p>
            <a:pPr marL="338138" indent="-293688" eaLnBrk="1" hangingPunct="1">
              <a:buFont typeface="Arial" pitchFamily="34" charset="0"/>
              <a:buChar char="•"/>
            </a:pPr>
            <a:r>
              <a:rPr lang="zh-CN" altLang="en-US" sz="2400" dirty="0">
                <a:latin typeface="+mn-lt"/>
                <a:ea typeface="TSC UKai M TT" pitchFamily="49" charset="-122"/>
              </a:rPr>
              <a:t>一个动词“</a:t>
            </a:r>
            <a:r>
              <a:rPr lang="zh-CN" altLang="en-US" sz="2400" dirty="0">
                <a:ea typeface="TSC UKai M TT" pitchFamily="49" charset="-122"/>
              </a:rPr>
              <a:t>作</a:t>
            </a:r>
            <a:r>
              <a:rPr lang="zh-CN" altLang="en-US" sz="2400" dirty="0">
                <a:latin typeface="+mn-lt"/>
                <a:ea typeface="TSC UKai M TT" pitchFamily="49" charset="-122"/>
              </a:rPr>
              <a:t>门徒”和</a:t>
            </a:r>
            <a:r>
              <a:rPr lang="en-US" altLang="zh-CN" sz="2400" dirty="0">
                <a:latin typeface="+mn-lt"/>
                <a:ea typeface="TSC UKai M TT" pitchFamily="49" charset="-122"/>
              </a:rPr>
              <a:t>3</a:t>
            </a:r>
            <a:r>
              <a:rPr lang="zh-CN" altLang="en-US" sz="2400" dirty="0">
                <a:latin typeface="+mn-lt"/>
                <a:ea typeface="TSC UKai M TT" pitchFamily="49" charset="-122"/>
              </a:rPr>
              <a:t>个分词。我们不能把大使命简化为因信称义！</a:t>
            </a:r>
          </a:p>
          <a:p>
            <a:pPr marL="338138" indent="-293688" eaLnBrk="1" hangingPunct="1">
              <a:buFont typeface="Arial" pitchFamily="34" charset="0"/>
              <a:buChar char="•"/>
            </a:pPr>
            <a:r>
              <a:rPr lang="zh-CN" altLang="en-US" sz="2400" dirty="0">
                <a:latin typeface="+mn-lt"/>
                <a:ea typeface="TSC UKai M TT" pitchFamily="49" charset="-122"/>
              </a:rPr>
              <a:t>三分词“去</a:t>
            </a:r>
            <a:r>
              <a:rPr lang="en-US" altLang="zh-CN" sz="2400" dirty="0">
                <a:latin typeface="+mn-lt"/>
                <a:ea typeface="TSC UKai M TT" pitchFamily="49" charset="-122"/>
              </a:rPr>
              <a:t>…”</a:t>
            </a:r>
            <a:r>
              <a:rPr lang="zh-CN" altLang="en-US" sz="2400" dirty="0">
                <a:latin typeface="+mn-lt"/>
                <a:ea typeface="TSC UKai M TT" pitchFamily="49" charset="-122"/>
              </a:rPr>
              <a:t>的含义</a:t>
            </a:r>
            <a:endParaRPr lang="en-US" altLang="zh-TW" sz="2400" dirty="0">
              <a:latin typeface="+mn-lt"/>
              <a:ea typeface="TSC UKai M TT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43229" y="4088119"/>
            <a:ext cx="34435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>
                <a:ea typeface="TSC UKai M TT" pitchFamily="49" charset="-122"/>
              </a:rPr>
              <a:t>使 </a:t>
            </a:r>
            <a:r>
              <a:rPr lang="en-US" altLang="zh-TW" sz="3200" dirty="0">
                <a:ea typeface="TSC UKai M TT" pitchFamily="49" charset="-122"/>
              </a:rPr>
              <a:t>. . . </a:t>
            </a:r>
            <a:r>
              <a:rPr lang="zh-TW" altLang="en-US" sz="3200" dirty="0">
                <a:solidFill>
                  <a:srgbClr val="FF3300"/>
                </a:solidFill>
                <a:ea typeface="TSC UKai M TT" pitchFamily="49" charset="-122"/>
              </a:rPr>
              <a:t>作我的门徒</a:t>
            </a:r>
            <a:endParaRPr lang="en-US" sz="3200" dirty="0">
              <a:solidFill>
                <a:srgbClr val="FF33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86303" y="4689139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ea typeface="TSC UKai M TT" pitchFamily="49" charset="-122"/>
              </a:rPr>
              <a:t>万民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151620" y="3140968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ea typeface="TSC UKai M TT" pitchFamily="49" charset="-122"/>
              </a:rPr>
              <a:t>去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51620" y="4088119"/>
            <a:ext cx="223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ea typeface="TSC UKai M TT" pitchFamily="49" charset="-122"/>
              </a:rPr>
              <a:t>给他们施洗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92765" y="5039017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ea typeface="TSC UKai M TT" pitchFamily="49" charset="-122"/>
              </a:rPr>
              <a:t>奉父子圣灵的名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123272" y="5697270"/>
            <a:ext cx="26468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FF00"/>
                </a:solidFill>
                <a:ea typeface="TSC UKai M TT" pitchFamily="49" charset="-122"/>
              </a:rPr>
              <a:t>教导他们遵守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48844" y="6240684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ea typeface="TSC UKai M TT" pitchFamily="49" charset="-122"/>
              </a:rPr>
              <a:t>我吩咐你们的一切</a:t>
            </a:r>
            <a:endParaRPr lang="en-US" sz="2800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746655" y="3433355"/>
            <a:ext cx="3653437" cy="65476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3348844" y="4431106"/>
            <a:ext cx="179922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8" name="Straight Arrow Connector 17"/>
          <p:cNvCxnSpPr>
            <a:stCxn id="10" idx="3"/>
          </p:cNvCxnSpPr>
          <p:nvPr/>
        </p:nvCxnSpPr>
        <p:spPr bwMode="auto">
          <a:xfrm flipV="1">
            <a:off x="3770150" y="5065168"/>
            <a:ext cx="1597107" cy="92449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V="1">
            <a:off x="2879812" y="4640996"/>
            <a:ext cx="0" cy="39802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V="1">
            <a:off x="3239852" y="6277989"/>
            <a:ext cx="0" cy="39802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V="1">
            <a:off x="5940152" y="4640995"/>
            <a:ext cx="0" cy="39802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6339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6B251-29CA-42DB-B190-A9C4C15E8412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endParaRPr lang="en-US" sz="1200" b="0" dirty="0">
              <a:effectLst>
                <a:outerShdw blurRad="38100" dist="38100" dir="2700000" algn="tl">
                  <a:srgbClr val="000000"/>
                </a:outerShdw>
              </a:effectLst>
              <a:ea typeface="Osaka" charset="-128"/>
              <a:cs typeface="+mn-cs"/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228600" y="1251658"/>
            <a:ext cx="8610600" cy="5220580"/>
          </a:xfrm>
        </p:spPr>
        <p:txBody>
          <a:bodyPr/>
          <a:lstStyle/>
          <a:p>
            <a:pPr indent="4763">
              <a:lnSpc>
                <a:spcPts val="4400"/>
              </a:lnSpc>
              <a:buNone/>
              <a:defRPr/>
            </a:pPr>
            <a:r>
              <a:rPr lang="zh-TW" altLang="en-US" sz="2800" dirty="0">
                <a:ea typeface="TSC UKai M TT" pitchFamily="49" charset="-122"/>
              </a:rPr>
              <a:t>弗 </a:t>
            </a:r>
            <a:r>
              <a:rPr lang="en-US" sz="2800" dirty="0">
                <a:ea typeface="TSC UKai M TT" pitchFamily="49" charset="-122"/>
              </a:rPr>
              <a:t>4:11 </a:t>
            </a:r>
            <a:r>
              <a:rPr lang="zh-CN" altLang="en-US" sz="2800" dirty="0">
                <a:ea typeface="TSC UKai M TT" pitchFamily="49" charset="-122"/>
              </a:rPr>
              <a:t>他所赐的，有作使徒的，有作先知的，有作传福音的，也有作牧养和教导的，</a:t>
            </a:r>
            <a:r>
              <a:rPr lang="en-US" altLang="zh-CN" sz="2800" dirty="0">
                <a:ea typeface="TSC UKai M TT" pitchFamily="49" charset="-122"/>
              </a:rPr>
              <a:t>12 </a:t>
            </a:r>
            <a:r>
              <a:rPr lang="zh-CN" altLang="en-US" sz="2800" dirty="0">
                <a:solidFill>
                  <a:srgbClr val="FFFF00"/>
                </a:solidFill>
                <a:ea typeface="TSC UKai M TT" pitchFamily="49" charset="-122"/>
              </a:rPr>
              <a:t>为的是要 </a:t>
            </a:r>
            <a:r>
              <a:rPr lang="en-US" altLang="zh-CN" sz="2800" dirty="0">
                <a:solidFill>
                  <a:srgbClr val="FFFF00"/>
                </a:solidFill>
                <a:ea typeface="TSC UKai M TT" pitchFamily="49" charset="-122"/>
              </a:rPr>
              <a:t>(so that) </a:t>
            </a:r>
            <a:r>
              <a:rPr lang="zh-CN" altLang="en-US" sz="2800" dirty="0">
                <a:ea typeface="TSC UKai M TT" pitchFamily="49" charset="-122"/>
              </a:rPr>
              <a:t>装备圣徒，</a:t>
            </a:r>
            <a:r>
              <a:rPr lang="zh-CN" altLang="en-US" sz="2800" dirty="0">
                <a:solidFill>
                  <a:srgbClr val="FFFF00"/>
                </a:solidFill>
                <a:ea typeface="TSC UKai M TT" pitchFamily="49" charset="-122"/>
              </a:rPr>
              <a:t>为的是要 </a:t>
            </a:r>
            <a:r>
              <a:rPr lang="en-US" altLang="zh-CN" sz="2800" dirty="0">
                <a:solidFill>
                  <a:srgbClr val="FFFF00"/>
                </a:solidFill>
                <a:ea typeface="TSC UKai M TT" pitchFamily="49" charset="-122"/>
              </a:rPr>
              <a:t>(so that) </a:t>
            </a:r>
            <a:r>
              <a:rPr lang="zh-CN" altLang="en-US" sz="2800" dirty="0">
                <a:ea typeface="TSC UKai M TT" pitchFamily="49" charset="-122"/>
              </a:rPr>
              <a:t>去承担圣工，建立基督的身体；</a:t>
            </a:r>
            <a:r>
              <a:rPr lang="en-US" altLang="zh-CN" sz="2800" dirty="0">
                <a:ea typeface="TSC UKai M TT" pitchFamily="49" charset="-122"/>
              </a:rPr>
              <a:t>13 </a:t>
            </a:r>
            <a:r>
              <a:rPr lang="zh-CN" altLang="en-US" sz="2800" dirty="0">
                <a:ea typeface="TSC UKai M TT" pitchFamily="49" charset="-122"/>
              </a:rPr>
              <a:t>直到我们众人对　神的儿子都有一致的信仰和认识，可以长大成人，达到基督丰盛长成的身量；</a:t>
            </a:r>
            <a:r>
              <a:rPr lang="en-US" altLang="zh-CN" sz="2800" dirty="0">
                <a:ea typeface="TSC UKai M TT" pitchFamily="49" charset="-122"/>
              </a:rPr>
              <a:t>14 </a:t>
            </a:r>
            <a:r>
              <a:rPr lang="zh-CN" altLang="en-US" sz="2800" dirty="0">
                <a:ea typeface="TSC UKai M TT" pitchFamily="49" charset="-122"/>
              </a:rPr>
              <a:t>使我们不再作小孩子，中了人的诡计和骗人的手段，给异教之风摇撼，飘来飘去，</a:t>
            </a:r>
            <a:r>
              <a:rPr lang="en-US" altLang="zh-CN" sz="2800" dirty="0">
                <a:ea typeface="TSC UKai M TT" pitchFamily="49" charset="-122"/>
              </a:rPr>
              <a:t>15 </a:t>
            </a:r>
            <a:r>
              <a:rPr lang="zh-CN" altLang="en-US" sz="2800" dirty="0">
                <a:ea typeface="TSC UKai M TT" pitchFamily="49" charset="-122"/>
              </a:rPr>
              <a:t>却要在爱中过诚实的生活，在各方面长进，达到基督的身量。</a:t>
            </a:r>
            <a:endParaRPr lang="en-US" sz="2800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254589" y="152400"/>
            <a:ext cx="8686800" cy="533400"/>
          </a:xfrm>
        </p:spPr>
        <p:txBody>
          <a:bodyPr lIns="90487" tIns="44450" rIns="90487" bIns="44450" anchor="b"/>
          <a:lstStyle/>
          <a:p>
            <a:pPr>
              <a:defRPr/>
            </a:pPr>
            <a:r>
              <a:rPr lang="zh-CN" altLang="en-US" sz="3200" dirty="0">
                <a:solidFill>
                  <a:srgbClr val="FFFF00"/>
                </a:solidFill>
                <a:ea typeface="TSC UKai M TT" pitchFamily="49" charset="-122"/>
              </a:rPr>
              <a:t>新约中的牧养结构</a:t>
            </a:r>
            <a:endParaRPr lang="en-US" altLang="zh-TW" sz="3200" dirty="0">
              <a:solidFill>
                <a:srgbClr val="FFFF00"/>
              </a:solidFill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528648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457200"/>
          </a:xfrm>
        </p:spPr>
        <p:txBody>
          <a:bodyPr/>
          <a:lstStyle/>
          <a:p>
            <a:pPr>
              <a:defRPr/>
            </a:pPr>
            <a:fld id="{097FF973-678C-4B86-A564-99FE189E100B}" type="slidenum">
              <a:rPr lang="en-US">
                <a:latin typeface="+mj-lt"/>
                <a:ea typeface="TSC UKai M TT" pitchFamily="49" charset="-122"/>
              </a:rPr>
              <a:pPr>
                <a:defRPr/>
              </a:pPr>
              <a:t>19</a:t>
            </a:fld>
            <a:endParaRPr lang="en-US" dirty="0">
              <a:latin typeface="+mj-lt"/>
              <a:ea typeface="TSC UKai M TT" pitchFamily="49" charset="-122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33400" y="1528763"/>
            <a:ext cx="1447800" cy="6096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zh-TW" altLang="en-US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使徒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133600" y="1528763"/>
            <a:ext cx="1447800" cy="6096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zh-TW" altLang="en-US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先知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810000" y="1528763"/>
            <a:ext cx="2133600" cy="6096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zh-TW" altLang="en-US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传福音的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466048" y="3733800"/>
            <a:ext cx="6248400" cy="6858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zh-TW" alt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装备 </a:t>
            </a:r>
            <a:r>
              <a:rPr lang="en-US" altLang="zh-TW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(Equip)</a:t>
            </a:r>
            <a:r>
              <a:rPr lang="zh-TW" alt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 圣徒，去承担圣工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172200" y="1528763"/>
            <a:ext cx="2590800" cy="6096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zh-TW" altLang="en-US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牧师</a:t>
            </a:r>
            <a:r>
              <a:rPr lang="en-US" altLang="zh-TW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-</a:t>
            </a:r>
            <a:r>
              <a:rPr lang="zh-TW" altLang="en-US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教师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295400" y="5948363"/>
            <a:ext cx="6781800" cy="6858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zh-TW" altLang="en-US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建立基督的身体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38" name="Curved Right Arrow 37"/>
          <p:cNvSpPr/>
          <p:nvPr/>
        </p:nvSpPr>
        <p:spPr bwMode="auto">
          <a:xfrm>
            <a:off x="381000" y="2362200"/>
            <a:ext cx="731838" cy="4191000"/>
          </a:xfrm>
          <a:prstGeom prst="curvedRight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39" name="Curved Left Arrow 38"/>
          <p:cNvSpPr/>
          <p:nvPr/>
        </p:nvSpPr>
        <p:spPr bwMode="auto">
          <a:xfrm>
            <a:off x="6019800" y="2443163"/>
            <a:ext cx="731838" cy="1216025"/>
          </a:xfrm>
          <a:prstGeom prst="curvedLeft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41" name="Curved Right Arrow 40"/>
          <p:cNvSpPr/>
          <p:nvPr/>
        </p:nvSpPr>
        <p:spPr bwMode="auto">
          <a:xfrm>
            <a:off x="2743200" y="4576763"/>
            <a:ext cx="731838" cy="1216025"/>
          </a:xfrm>
          <a:prstGeom prst="curvedRight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42" name="Curved Left Arrow 41"/>
          <p:cNvSpPr/>
          <p:nvPr/>
        </p:nvSpPr>
        <p:spPr bwMode="auto">
          <a:xfrm>
            <a:off x="6096000" y="4576763"/>
            <a:ext cx="731838" cy="1216025"/>
          </a:xfrm>
          <a:prstGeom prst="curvedLeft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49167" name="Rectangle 42"/>
          <p:cNvSpPr>
            <a:spLocks noChangeArrowheads="1"/>
          </p:cNvSpPr>
          <p:nvPr/>
        </p:nvSpPr>
        <p:spPr bwMode="auto">
          <a:xfrm>
            <a:off x="295258" y="64013"/>
            <a:ext cx="88487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弗 </a:t>
            </a:r>
            <a:r>
              <a:rPr lang="en-US" sz="2800" dirty="0">
                <a:latin typeface="+mj-lt"/>
                <a:ea typeface="DFKai-SB" panose="03000509000000000000" pitchFamily="65" charset="-120"/>
              </a:rPr>
              <a:t>4:11-12 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语法结构的含义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49168" name="Rectangle 43"/>
          <p:cNvSpPr>
            <a:spLocks noChangeArrowheads="1"/>
          </p:cNvSpPr>
          <p:nvPr/>
        </p:nvSpPr>
        <p:spPr bwMode="auto">
          <a:xfrm>
            <a:off x="3429000" y="685800"/>
            <a:ext cx="2492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600" b="0" dirty="0">
                <a:latin typeface="+mj-lt"/>
                <a:ea typeface="TSC UKai M TT" pitchFamily="49" charset="-122"/>
              </a:rPr>
              <a:t>他</a:t>
            </a:r>
            <a:r>
              <a:rPr lang="zh-TW" altLang="en-US" sz="3600" dirty="0">
                <a:latin typeface="+mj-lt"/>
                <a:ea typeface="TSC UKai M TT" pitchFamily="49" charset="-122"/>
              </a:rPr>
              <a:t>所赐的</a:t>
            </a:r>
            <a:r>
              <a:rPr lang="zh-TW" altLang="en-US" sz="3600" b="0" dirty="0">
                <a:latin typeface="+mj-lt"/>
                <a:ea typeface="TSC UKai M TT" pitchFamily="49" charset="-122"/>
              </a:rPr>
              <a:t>有</a:t>
            </a:r>
            <a:endParaRPr lang="en-US" sz="3600" b="0" dirty="0">
              <a:latin typeface="+mj-lt"/>
              <a:ea typeface="TSC UKai M TT" pitchFamily="49" charset="-122"/>
            </a:endParaRPr>
          </a:p>
        </p:txBody>
      </p:sp>
      <p:sp>
        <p:nvSpPr>
          <p:cNvPr id="45" name="Curved Right Arrow 44"/>
          <p:cNvSpPr/>
          <p:nvPr/>
        </p:nvSpPr>
        <p:spPr bwMode="auto">
          <a:xfrm>
            <a:off x="2743200" y="2438400"/>
            <a:ext cx="731838" cy="1216025"/>
          </a:xfrm>
          <a:prstGeom prst="curvedRight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49170" name="Rectangle 45"/>
          <p:cNvSpPr>
            <a:spLocks noChangeArrowheads="1"/>
          </p:cNvSpPr>
          <p:nvPr/>
        </p:nvSpPr>
        <p:spPr bwMode="auto">
          <a:xfrm>
            <a:off x="154449" y="3753535"/>
            <a:ext cx="1107996" cy="646331"/>
          </a:xfrm>
          <a:prstGeom prst="rect">
            <a:avLst/>
          </a:prstGeom>
          <a:solidFill>
            <a:srgbClr val="FFFFD5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600" b="1" dirty="0">
                <a:solidFill>
                  <a:srgbClr val="FF0000"/>
                </a:solidFill>
                <a:latin typeface="+mj-lt"/>
                <a:ea typeface="TSC UKai M TT" pitchFamily="49" charset="-122"/>
              </a:rPr>
              <a:t>不是</a:t>
            </a:r>
            <a:endParaRPr lang="en-US" sz="3600" b="1" dirty="0">
              <a:solidFill>
                <a:srgbClr val="FF0000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47" name="Curved Left Arrow 46"/>
          <p:cNvSpPr/>
          <p:nvPr/>
        </p:nvSpPr>
        <p:spPr bwMode="auto">
          <a:xfrm>
            <a:off x="8153400" y="2362200"/>
            <a:ext cx="731838" cy="4114800"/>
          </a:xfrm>
          <a:prstGeom prst="curvedLeft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SC UKai M TT" pitchFamily="49" charset="-122"/>
              <a:cs typeface="Times New Roman" pitchFamily="18" charset="0"/>
            </a:endParaRPr>
          </a:p>
        </p:txBody>
      </p:sp>
      <p:sp>
        <p:nvSpPr>
          <p:cNvPr id="49172" name="Rectangle 47"/>
          <p:cNvSpPr>
            <a:spLocks noChangeArrowheads="1"/>
          </p:cNvSpPr>
          <p:nvPr/>
        </p:nvSpPr>
        <p:spPr bwMode="auto">
          <a:xfrm>
            <a:off x="7849986" y="3753535"/>
            <a:ext cx="1107996" cy="646331"/>
          </a:xfrm>
          <a:prstGeom prst="rect">
            <a:avLst/>
          </a:prstGeom>
          <a:solidFill>
            <a:srgbClr val="FFFFD5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600" b="1" dirty="0">
                <a:solidFill>
                  <a:srgbClr val="FF0000"/>
                </a:solidFill>
                <a:latin typeface="+mj-lt"/>
                <a:ea typeface="TSC UKai M TT" pitchFamily="49" charset="-122"/>
              </a:rPr>
              <a:t>不是</a:t>
            </a:r>
            <a:endParaRPr lang="en-US" sz="3600" b="1" dirty="0">
              <a:solidFill>
                <a:srgbClr val="FF0000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21" name="Rectangle 34">
            <a:extLst>
              <a:ext uri="{FF2B5EF4-FFF2-40B4-BE49-F238E27FC236}">
                <a16:creationId xmlns:a16="http://schemas.microsoft.com/office/drawing/2014/main" id="{FAA39988-959E-4C3E-9803-DA8D969C3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4406" y="4805071"/>
            <a:ext cx="32161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为的是要 </a:t>
            </a:r>
            <a:r>
              <a:rPr lang="en-US" altLang="zh-TW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(so that)</a:t>
            </a:r>
            <a:endParaRPr lang="en-US" sz="3200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22" name="Rectangle 34">
            <a:extLst>
              <a:ext uri="{FF2B5EF4-FFF2-40B4-BE49-F238E27FC236}">
                <a16:creationId xmlns:a16="http://schemas.microsoft.com/office/drawing/2014/main" id="{1C780E38-3098-4A97-AE1C-8FF80DEC9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1128" y="2653561"/>
            <a:ext cx="32161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为的是要 </a:t>
            </a:r>
            <a:r>
              <a:rPr lang="en-US" altLang="zh-TW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(so that)</a:t>
            </a:r>
            <a:endParaRPr lang="en-US" sz="3200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92617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5" grpId="0" animBg="1"/>
      <p:bldP spid="49170" grpId="0" animBg="1"/>
      <p:bldP spid="47" grpId="0" animBg="1"/>
      <p:bldP spid="49172" grpId="0" animBg="1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2672916"/>
            <a:ext cx="7848600" cy="28502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ja-JP" altLang="en-US" sz="4400" dirty="0">
                <a:latin typeface="TSC UKai M TT" pitchFamily="49" charset="-122"/>
                <a:ea typeface="TSC UKai M TT" pitchFamily="49" charset="-122"/>
              </a:rPr>
              <a:t>字汇的研究</a:t>
            </a:r>
            <a:endParaRPr lang="en-US" altLang="ja-JP" sz="4400" dirty="0">
              <a:latin typeface="TSC UKai M TT" pitchFamily="49" charset="-122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4400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4400" dirty="0">
                <a:solidFill>
                  <a:srgbClr val="FFFF00"/>
                </a:solidFill>
                <a:ea typeface="TSC UKai M TT" pitchFamily="49" charset="-122"/>
              </a:rPr>
              <a:t>(Word Study)</a:t>
            </a:r>
          </a:p>
          <a:p>
            <a:pPr eaLnBrk="1" hangingPunct="1">
              <a:lnSpc>
                <a:spcPct val="90000"/>
              </a:lnSpc>
            </a:pPr>
            <a:endParaRPr lang="en-US" altLang="zh-TW" sz="4400" i="1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0210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D244138-2582-4324-94FE-3A8DD9841350}" type="slidenum">
              <a:rPr lang="en-US" sz="1200" b="0">
                <a:effectLst>
                  <a:outerShdw blurRad="38100" dist="38100" dir="2700000" algn="tl">
                    <a:srgbClr val="000000"/>
                  </a:outerShdw>
                </a:effectLst>
                <a:ea typeface="Osaka" charset="-128"/>
                <a:cs typeface="+mn-cs"/>
              </a:rPr>
              <a:pPr algn="r">
                <a:defRPr/>
              </a:pPr>
              <a:t>20</a:t>
            </a:fld>
            <a:endParaRPr lang="en-US" sz="1200" b="0" dirty="0">
              <a:effectLst>
                <a:outerShdw blurRad="38100" dist="38100" dir="2700000" algn="tl">
                  <a:srgbClr val="000000"/>
                </a:outerShdw>
              </a:effectLst>
              <a:ea typeface="Osaka" charset="-128"/>
              <a:cs typeface="+mn-cs"/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539552" y="1268760"/>
            <a:ext cx="8147248" cy="4877164"/>
          </a:xfrm>
        </p:spPr>
        <p:txBody>
          <a:bodyPr/>
          <a:lstStyle/>
          <a:p>
            <a:pPr>
              <a:lnSpc>
                <a:spcPts val="3200"/>
              </a:lnSpc>
              <a:defRPr/>
            </a:pPr>
            <a:r>
              <a:rPr lang="zh-CN" altLang="en-US" sz="2400" dirty="0">
                <a:ea typeface="TSC UKai M TT" pitchFamily="49" charset="-122"/>
              </a:rPr>
              <a:t>使徒，先知，传福音的，</a:t>
            </a:r>
            <a:r>
              <a:rPr lang="zh-CN" altLang="en-US" sz="2400" dirty="0">
                <a:solidFill>
                  <a:srgbClr val="FFFF00"/>
                </a:solidFill>
                <a:ea typeface="TSC UKai M TT" pitchFamily="49" charset="-122"/>
              </a:rPr>
              <a:t>牧师</a:t>
            </a:r>
            <a:r>
              <a:rPr lang="en-US" altLang="zh-CN" sz="2400" dirty="0">
                <a:solidFill>
                  <a:srgbClr val="FFFF00"/>
                </a:solidFill>
                <a:ea typeface="TSC UKai M TT" pitchFamily="49" charset="-122"/>
              </a:rPr>
              <a:t>-</a:t>
            </a:r>
            <a:r>
              <a:rPr lang="zh-CN" altLang="en-US" sz="2400" dirty="0">
                <a:solidFill>
                  <a:srgbClr val="FFFF00"/>
                </a:solidFill>
                <a:ea typeface="TSC UKai M TT" pitchFamily="49" charset="-122"/>
              </a:rPr>
              <a:t>教师</a:t>
            </a:r>
            <a:r>
              <a:rPr lang="zh-CN" altLang="en-US" sz="2400" dirty="0">
                <a:ea typeface="TSC UKai M TT" pitchFamily="49" charset="-122"/>
              </a:rPr>
              <a:t>（即“事工领袖”）被设立的目的不是仅仅通过他们属灵的恩赐直接建立基督的身体。</a:t>
            </a:r>
            <a:endParaRPr lang="en-US" altLang="zh-TW" sz="2400" dirty="0">
              <a:ea typeface="TSC UKai M TT" pitchFamily="49" charset="-122"/>
            </a:endParaRPr>
          </a:p>
          <a:p>
            <a:pPr>
              <a:lnSpc>
                <a:spcPts val="3200"/>
              </a:lnSpc>
              <a:defRPr/>
            </a:pPr>
            <a:r>
              <a:rPr lang="zh-CN" altLang="en-US" sz="2400" dirty="0">
                <a:ea typeface="TSC UKai M TT" pitchFamily="49" charset="-122"/>
              </a:rPr>
              <a:t>他们的主要任务是装备（发现、发展、指导、部署</a:t>
            </a:r>
            <a:r>
              <a:rPr lang="en-US" altLang="zh-CN" sz="2400" dirty="0">
                <a:ea typeface="TSC UKai M TT" pitchFamily="49" charset="-122"/>
              </a:rPr>
              <a:t>…</a:t>
            </a:r>
            <a:r>
              <a:rPr lang="zh-CN" altLang="en-US" sz="2400" dirty="0">
                <a:ea typeface="TSC UKai M TT" pitchFamily="49" charset="-122"/>
              </a:rPr>
              <a:t>）其他也有同样恩赐的人，从而共同建立基督的身体。</a:t>
            </a:r>
            <a:endParaRPr lang="en-US" altLang="zh-TW" sz="2400" dirty="0">
              <a:ea typeface="TSC UKai M TT" pitchFamily="49" charset="-122"/>
            </a:endParaRPr>
          </a:p>
          <a:p>
            <a:pPr>
              <a:lnSpc>
                <a:spcPts val="3200"/>
              </a:lnSpc>
              <a:defRPr/>
            </a:pPr>
            <a:r>
              <a:rPr lang="zh-CN" altLang="en-US" sz="2400" dirty="0">
                <a:ea typeface="TSC UKai M TT" pitchFamily="49" charset="-122"/>
              </a:rPr>
              <a:t>同工的发展必须是</a:t>
            </a:r>
            <a:r>
              <a:rPr lang="zh-CN" altLang="en-US" sz="2400" dirty="0">
                <a:solidFill>
                  <a:srgbClr val="FFC000"/>
                </a:solidFill>
                <a:ea typeface="TSC UKai M TT" pitchFamily="49" charset="-122"/>
              </a:rPr>
              <a:t>持续的</a:t>
            </a:r>
            <a:r>
              <a:rPr lang="zh-CN" altLang="en-US" sz="2400" dirty="0">
                <a:ea typeface="TSC UKai M TT" pitchFamily="49" charset="-122"/>
              </a:rPr>
              <a:t>、</a:t>
            </a:r>
            <a:r>
              <a:rPr lang="zh-CN" altLang="en-US" sz="2400" dirty="0">
                <a:solidFill>
                  <a:srgbClr val="FFC000"/>
                </a:solidFill>
                <a:ea typeface="TSC UKai M TT" pitchFamily="49" charset="-122"/>
              </a:rPr>
              <a:t>有目标的</a:t>
            </a:r>
            <a:r>
              <a:rPr lang="zh-CN" altLang="en-US" sz="2400" dirty="0">
                <a:ea typeface="TSC UKai M TT" pitchFamily="49" charset="-122"/>
              </a:rPr>
              <a:t>、 </a:t>
            </a:r>
            <a:r>
              <a:rPr lang="zh-CN" altLang="en-US" sz="2400" dirty="0">
                <a:solidFill>
                  <a:srgbClr val="FFC000"/>
                </a:solidFill>
                <a:ea typeface="TSC UKai M TT" pitchFamily="49" charset="-122"/>
              </a:rPr>
              <a:t>高度优先的</a:t>
            </a:r>
            <a:r>
              <a:rPr lang="zh-CN" altLang="en-US" sz="2400" dirty="0">
                <a:ea typeface="TSC UKai M TT" pitchFamily="49" charset="-122"/>
              </a:rPr>
              <a:t>。</a:t>
            </a:r>
            <a:endParaRPr lang="en-US" altLang="zh-TW" sz="2400" dirty="0">
              <a:ea typeface="TSC UKai M TT" pitchFamily="49" charset="-122"/>
            </a:endParaRPr>
          </a:p>
          <a:p>
            <a:pPr>
              <a:lnSpc>
                <a:spcPts val="3200"/>
              </a:lnSpc>
              <a:defRPr/>
            </a:pPr>
            <a:r>
              <a:rPr lang="zh-CN" altLang="en-US" sz="2400" dirty="0">
                <a:ea typeface="TSC UKai M TT" pitchFamily="49" charset="-122"/>
              </a:rPr>
              <a:t>耶稣就是这样训练使徒的。否则，当耶稣升到天父那里时，福音大使命就会停摆。</a:t>
            </a:r>
            <a:endParaRPr lang="en-US" altLang="zh-TW" sz="2400" dirty="0">
              <a:ea typeface="TSC UKai M TT" pitchFamily="49" charset="-122"/>
            </a:endParaRPr>
          </a:p>
          <a:p>
            <a:pPr>
              <a:lnSpc>
                <a:spcPts val="3200"/>
              </a:lnSpc>
              <a:defRPr/>
            </a:pPr>
            <a:r>
              <a:rPr lang="zh-CN" altLang="en-US" sz="2400" dirty="0">
                <a:ea typeface="TSC UKai M TT" pitchFamily="49" charset="-122"/>
              </a:rPr>
              <a:t>保罗对提摩太、提多、路加等也作了同样的</a:t>
            </a:r>
            <a:r>
              <a:rPr lang="zh-CN" altLang="en-US" sz="2400" dirty="0">
                <a:solidFill>
                  <a:srgbClr val="FFFF00"/>
                </a:solidFill>
                <a:ea typeface="TSC UKai M TT" pitchFamily="49" charset="-122"/>
              </a:rPr>
              <a:t>同工培训</a:t>
            </a:r>
            <a:r>
              <a:rPr lang="zh-CN" altLang="en-US" sz="2400" dirty="0">
                <a:ea typeface="TSC UKai M TT" pitchFamily="49" charset="-122"/>
              </a:rPr>
              <a:t>。</a:t>
            </a:r>
          </a:p>
        </p:txBody>
      </p:sp>
      <p:sp>
        <p:nvSpPr>
          <p:cNvPr id="5" name="Rectangle 42">
            <a:extLst>
              <a:ext uri="{FF2B5EF4-FFF2-40B4-BE49-F238E27FC236}">
                <a16:creationId xmlns:a16="http://schemas.microsoft.com/office/drawing/2014/main" id="{03A50CFF-4EB8-4628-A979-04B357574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58" y="64013"/>
            <a:ext cx="88487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弗 </a:t>
            </a:r>
            <a:r>
              <a:rPr lang="en-US" sz="2800" dirty="0">
                <a:latin typeface="+mj-lt"/>
                <a:ea typeface="DFKai-SB" panose="03000509000000000000" pitchFamily="65" charset="-120"/>
              </a:rPr>
              <a:t>4:11-12 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语法结构的含义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72262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6B251-29CA-42DB-B190-A9C4C15E8412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228600" y="1340768"/>
            <a:ext cx="8591872" cy="4752528"/>
          </a:xfrm>
        </p:spPr>
        <p:txBody>
          <a:bodyPr/>
          <a:lstStyle/>
          <a:p>
            <a:pPr marL="519113" indent="-406400">
              <a:lnSpc>
                <a:spcPts val="3200"/>
              </a:lnSpc>
              <a:defRPr/>
            </a:pPr>
            <a:r>
              <a:rPr lang="zh-CN" altLang="en-US" sz="2400" dirty="0">
                <a:ea typeface="TSC UKai M TT" pitchFamily="49" charset="-122"/>
              </a:rPr>
              <a:t>长老或执事的工作只是在所指派的事工领域做的工作吗？</a:t>
            </a:r>
            <a:endParaRPr lang="en-US" sz="2400" dirty="0">
              <a:ea typeface="TSC UKai M TT" pitchFamily="49" charset="-122"/>
            </a:endParaRPr>
          </a:p>
          <a:p>
            <a:pPr marL="519113" indent="-406400">
              <a:lnSpc>
                <a:spcPts val="3200"/>
              </a:lnSpc>
              <a:defRPr/>
            </a:pPr>
            <a:r>
              <a:rPr lang="zh-CN" altLang="en-US" sz="2400" dirty="0">
                <a:ea typeface="TSC UKai M TT" pitchFamily="49" charset="-122"/>
              </a:rPr>
              <a:t>或者更重要的是，组建一个团队，以便他们可以装备并带领其他人在其指定部门一起开展工作？</a:t>
            </a:r>
            <a:endParaRPr lang="en-US" sz="2400" dirty="0">
              <a:ea typeface="TSC UKai M TT" pitchFamily="49" charset="-122"/>
            </a:endParaRPr>
          </a:p>
          <a:p>
            <a:pPr marL="519113" indent="-406400">
              <a:lnSpc>
                <a:spcPts val="3200"/>
              </a:lnSpc>
              <a:defRPr/>
            </a:pPr>
            <a:r>
              <a:rPr lang="zh-CN" altLang="en-US" sz="2400" dirty="0">
                <a:ea typeface="TSC UKai M TT" pitchFamily="49" charset="-122"/>
              </a:rPr>
              <a:t>一个日益成长和乎圣经的教会和一个萎缩的 </a:t>
            </a:r>
            <a:r>
              <a:rPr lang="en-US" altLang="zh-CN" sz="2400" dirty="0">
                <a:ea typeface="TSC UKai M TT" pitchFamily="49" charset="-122"/>
              </a:rPr>
              <a:t>“</a:t>
            </a:r>
            <a:r>
              <a:rPr lang="zh-CN" altLang="en-US" sz="2400" dirty="0">
                <a:ea typeface="TSC UKai M TT" pitchFamily="49" charset="-122"/>
              </a:rPr>
              <a:t>消费形</a:t>
            </a:r>
            <a:r>
              <a:rPr lang="en-US" altLang="zh-CN" sz="2400" dirty="0">
                <a:ea typeface="TSC UKai M TT" pitchFamily="49" charset="-122"/>
              </a:rPr>
              <a:t>” </a:t>
            </a:r>
            <a:r>
              <a:rPr lang="zh-CN" altLang="en-US" sz="2400" dirty="0">
                <a:ea typeface="TSC UKai M TT" pitchFamily="49" charset="-122"/>
              </a:rPr>
              <a:t>教会的区别是，后者教会里的大多数教会会员 </a:t>
            </a:r>
            <a:r>
              <a:rPr lang="en-US" altLang="zh-CN" sz="2400" dirty="0">
                <a:ea typeface="TSC UKai M TT" pitchFamily="49" charset="-122"/>
              </a:rPr>
              <a:t>(“</a:t>
            </a:r>
            <a:r>
              <a:rPr lang="zh-CN" altLang="en-US" sz="2400" dirty="0">
                <a:solidFill>
                  <a:srgbClr val="FFC000"/>
                </a:solidFill>
                <a:ea typeface="TSC UKai M TT" pitchFamily="49" charset="-122"/>
              </a:rPr>
              <a:t>顾客</a:t>
            </a:r>
            <a:r>
              <a:rPr lang="en-US" altLang="zh-CN" sz="2400" dirty="0">
                <a:ea typeface="TSC UKai M TT" pitchFamily="49" charset="-122"/>
              </a:rPr>
              <a:t>”) </a:t>
            </a:r>
            <a:r>
              <a:rPr lang="zh-CN" altLang="en-US" sz="2400" dirty="0">
                <a:ea typeface="TSC UKai M TT" pitchFamily="49" charset="-122"/>
              </a:rPr>
              <a:t>都在等待</a:t>
            </a:r>
            <a:r>
              <a:rPr lang="zh-CN" altLang="en-US" sz="2400" dirty="0">
                <a:solidFill>
                  <a:srgbClr val="FFC000"/>
                </a:solidFill>
                <a:ea typeface="TSC UKai M TT" pitchFamily="49" charset="-122"/>
              </a:rPr>
              <a:t>被服务</a:t>
            </a:r>
            <a:r>
              <a:rPr lang="zh-CN" altLang="en-US" sz="2400" dirty="0">
                <a:ea typeface="TSC UKai M TT" pitchFamily="49" charset="-122"/>
              </a:rPr>
              <a:t>，而没有成长。</a:t>
            </a:r>
            <a:endParaRPr lang="en-US" sz="2400" dirty="0">
              <a:ea typeface="TSC UKai M TT" pitchFamily="49" charset="-122"/>
            </a:endParaRPr>
          </a:p>
          <a:p>
            <a:pPr marL="519113" indent="-406400">
              <a:lnSpc>
                <a:spcPts val="3200"/>
              </a:lnSpc>
              <a:defRPr/>
            </a:pPr>
            <a:r>
              <a:rPr lang="zh-CN" altLang="en-US" sz="2400" dirty="0">
                <a:ea typeface="TSC UKai M TT" pitchFamily="49" charset="-122"/>
              </a:rPr>
              <a:t>同样的问题也可以问牧师。牧师是“</a:t>
            </a:r>
            <a:r>
              <a:rPr lang="zh-CN" altLang="en-US" sz="2400" dirty="0">
                <a:solidFill>
                  <a:srgbClr val="FFC000"/>
                </a:solidFill>
                <a:ea typeface="TSC UKai M TT" pitchFamily="49" charset="-122"/>
              </a:rPr>
              <a:t>雇工</a:t>
            </a:r>
            <a:r>
              <a:rPr lang="zh-CN" altLang="en-US" sz="2400" dirty="0">
                <a:ea typeface="TSC UKai M TT" pitchFamily="49" charset="-122"/>
              </a:rPr>
              <a:t>”还是“</a:t>
            </a:r>
            <a:r>
              <a:rPr lang="zh-CN" altLang="en-US" sz="2400" dirty="0">
                <a:solidFill>
                  <a:srgbClr val="FFC000"/>
                </a:solidFill>
                <a:ea typeface="TSC UKai M TT" pitchFamily="49" charset="-122"/>
              </a:rPr>
              <a:t>来装备会员的领袖</a:t>
            </a:r>
            <a:r>
              <a:rPr lang="zh-CN" altLang="en-US" sz="2400" dirty="0">
                <a:ea typeface="TSC UKai M TT" pitchFamily="49" charset="-122"/>
              </a:rPr>
              <a:t>” </a:t>
            </a:r>
            <a:r>
              <a:rPr lang="zh-CN" altLang="en-US" sz="2400" dirty="0">
                <a:solidFill>
                  <a:srgbClr val="FFC000"/>
                </a:solidFill>
                <a:ea typeface="TSC UKai M TT" pitchFamily="49" charset="-122"/>
              </a:rPr>
              <a:t>（教练）</a:t>
            </a:r>
            <a:r>
              <a:rPr lang="en-US" altLang="zh-CN" sz="2400" dirty="0">
                <a:ea typeface="TSC UKai M TT" pitchFamily="49" charset="-122"/>
              </a:rPr>
              <a:t>?</a:t>
            </a:r>
            <a:r>
              <a:rPr lang="zh-CN" altLang="en-US" sz="2400" dirty="0">
                <a:ea typeface="TSC UKai M TT" pitchFamily="49" charset="-122"/>
              </a:rPr>
              <a:t> </a:t>
            </a:r>
            <a:endParaRPr lang="en-US" altLang="zh-CN" sz="2400" dirty="0">
              <a:ea typeface="TSC UKai M TT" pitchFamily="49" charset="-122"/>
            </a:endParaRPr>
          </a:p>
          <a:p>
            <a:pPr marL="112713" indent="0">
              <a:lnSpc>
                <a:spcPts val="3200"/>
              </a:lnSpc>
              <a:buNone/>
              <a:defRPr/>
            </a:pPr>
            <a:endParaRPr lang="en-US" altLang="zh-CN" sz="2400" dirty="0">
              <a:ea typeface="TSC UKai M TT" pitchFamily="49" charset="-122"/>
            </a:endParaRPr>
          </a:p>
          <a:p>
            <a:pPr marL="519113" indent="-406400">
              <a:lnSpc>
                <a:spcPts val="3200"/>
              </a:lnSpc>
              <a:defRPr/>
            </a:pPr>
            <a:r>
              <a:rPr lang="zh-CN" altLang="en-US" sz="2400" dirty="0">
                <a:ea typeface="TSC UKai M TT" pitchFamily="49" charset="-122"/>
              </a:rPr>
              <a:t>为什么有些教会在牧师离开时会“</a:t>
            </a:r>
            <a:r>
              <a:rPr lang="zh-CN" altLang="en-US" sz="2400" dirty="0">
                <a:solidFill>
                  <a:srgbClr val="FFC000"/>
                </a:solidFill>
                <a:ea typeface="TSC UKai M TT" pitchFamily="49" charset="-122"/>
              </a:rPr>
              <a:t>瘫痪</a:t>
            </a:r>
            <a:r>
              <a:rPr lang="zh-CN" altLang="en-US" sz="2400" dirty="0">
                <a:ea typeface="TSC UKai M TT" pitchFamily="49" charset="-122"/>
              </a:rPr>
              <a:t>”？</a:t>
            </a:r>
            <a:r>
              <a:rPr lang="en-US" sz="2400" dirty="0">
                <a:ea typeface="TSC UKai M TT" pitchFamily="49" charset="-122"/>
              </a:rPr>
              <a:t> 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9532"/>
            <a:ext cx="8686800" cy="533400"/>
          </a:xfrm>
        </p:spPr>
        <p:txBody>
          <a:bodyPr lIns="90487" tIns="44450" rIns="90487" bIns="44450" anchor="b"/>
          <a:lstStyle/>
          <a:p>
            <a:pPr>
              <a:defRPr/>
            </a:pPr>
            <a:r>
              <a:rPr lang="zh-CN" altLang="en-US" sz="2800" dirty="0">
                <a:solidFill>
                  <a:srgbClr val="FFFF00"/>
                </a:solidFill>
                <a:ea typeface="TSC UKai M TT" pitchFamily="49" charset="-122"/>
              </a:rPr>
              <a:t>思考的问题</a:t>
            </a:r>
            <a:endParaRPr lang="en-US" altLang="zh-TW" sz="2800" dirty="0">
              <a:solidFill>
                <a:srgbClr val="FFFF00"/>
              </a:solidFill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37497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1628800"/>
            <a:ext cx="8640960" cy="385765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sz="4400" dirty="0">
                <a:ea typeface="TSC UKai M TT" pitchFamily="49" charset="-122"/>
              </a:rPr>
              <a:t>文法的分析</a:t>
            </a:r>
            <a:endParaRPr lang="en-US" altLang="zh-CN" sz="4400" dirty="0"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4400" dirty="0">
                <a:ea typeface="TSC UKai M TT" pitchFamily="49" charset="-122"/>
              </a:rPr>
              <a:t>Grammatical Analysis</a:t>
            </a:r>
          </a:p>
          <a:p>
            <a:pPr eaLnBrk="1" hangingPunct="1">
              <a:lnSpc>
                <a:spcPct val="90000"/>
              </a:lnSpc>
            </a:pPr>
            <a:endParaRPr lang="en-US" altLang="zh-TW" sz="4000" dirty="0">
              <a:solidFill>
                <a:srgbClr val="FFFF00"/>
              </a:solidFill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40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用中文或英文做文法分析的捷径</a:t>
            </a:r>
            <a:endParaRPr lang="en-US" altLang="zh-TW" sz="4000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TW" i="1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65048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8596" y="1357298"/>
            <a:ext cx="8075240" cy="5388260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600"/>
              </a:lnSpc>
            </a:pPr>
            <a:r>
              <a:rPr lang="en-US" sz="2800" dirty="0"/>
              <a:t>He has </a:t>
            </a:r>
          </a:p>
          <a:p>
            <a:pPr marL="519113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FF00"/>
                </a:solidFill>
              </a:rPr>
              <a:t>delivered us </a:t>
            </a:r>
          </a:p>
          <a:p>
            <a:pPr marL="1377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from the domain of darkness </a:t>
            </a:r>
          </a:p>
          <a:p>
            <a:pPr algn="l" eaLnBrk="1" hangingPunct="1">
              <a:lnSpc>
                <a:spcPts val="2600"/>
              </a:lnSpc>
            </a:pPr>
            <a:r>
              <a:rPr lang="en-US" sz="2800" dirty="0"/>
              <a:t>and </a:t>
            </a:r>
          </a:p>
          <a:p>
            <a:pPr marL="519113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FF00"/>
                </a:solidFill>
              </a:rPr>
              <a:t>transferred us </a:t>
            </a:r>
          </a:p>
          <a:p>
            <a:pPr marL="1377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to the kingdom of his beloved Son</a:t>
            </a:r>
          </a:p>
          <a:p>
            <a:pPr algn="l" eaLnBrk="1" hangingPunct="1">
              <a:lnSpc>
                <a:spcPts val="2600"/>
              </a:lnSpc>
            </a:pPr>
            <a:endParaRPr lang="en-US" altLang="zh-TW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600"/>
              </a:lnSpc>
            </a:pP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他</a:t>
            </a:r>
            <a:endParaRPr lang="en-US" sz="2800" dirty="0"/>
          </a:p>
          <a:p>
            <a:pPr marL="519113" algn="l" eaLnBrk="1" hangingPunct="1">
              <a:lnSpc>
                <a:spcPts val="2600"/>
              </a:lnSpc>
            </a:pP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救我们 </a:t>
            </a:r>
            <a:endParaRPr lang="en-US" sz="2800" dirty="0"/>
          </a:p>
          <a:p>
            <a:pPr marL="1377950" algn="l" eaLnBrk="1" hangingPunct="1">
              <a:lnSpc>
                <a:spcPts val="2600"/>
              </a:lnSpc>
            </a:pPr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脱离了黑暗的权势</a:t>
            </a: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，</a:t>
            </a:r>
            <a:endParaRPr lang="en-US" sz="2800" dirty="0"/>
          </a:p>
          <a:p>
            <a:pPr marL="519113" algn="l" eaLnBrk="1" hangingPunct="1">
              <a:lnSpc>
                <a:spcPts val="2600"/>
              </a:lnSpc>
            </a:pP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把我们 </a:t>
            </a:r>
            <a:endParaRPr lang="en-US" sz="2800" dirty="0"/>
          </a:p>
          <a:p>
            <a:pPr marL="1377950" algn="l" eaLnBrk="1" hangingPunct="1">
              <a:lnSpc>
                <a:spcPts val="2600"/>
              </a:lnSpc>
            </a:pPr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迁入他爱子的国里</a:t>
            </a: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。 </a:t>
            </a:r>
            <a:endParaRPr lang="en-US" sz="28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歌罗西书 </a:t>
            </a:r>
            <a:r>
              <a:rPr lang="en-US" altLang="zh-CN" dirty="0">
                <a:ea typeface="TSC UKai M TT" pitchFamily="49" charset="-122"/>
              </a:rPr>
              <a:t>1:13</a:t>
            </a:r>
            <a:r>
              <a:rPr lang="en-US" altLang="zh-CN" dirty="0"/>
              <a:t> (</a:t>
            </a:r>
            <a:r>
              <a:rPr lang="en-US" altLang="zh-TW" dirty="0">
                <a:ea typeface="TSC UKai M TT" pitchFamily="49" charset="-122"/>
              </a:rPr>
              <a:t>Col 1:13)</a:t>
            </a:r>
          </a:p>
        </p:txBody>
      </p:sp>
    </p:spTree>
    <p:extLst>
      <p:ext uri="{BB962C8B-B14F-4D97-AF65-F5344CB8AC3E}">
        <p14:creationId xmlns:p14="http://schemas.microsoft.com/office/powerpoint/2010/main" val="20433481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4986" y="1376772"/>
            <a:ext cx="8075240" cy="5100228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600"/>
              </a:lnSpc>
            </a:pPr>
            <a:r>
              <a:rPr lang="en-US" sz="2800" dirty="0"/>
              <a:t>And just as it is appointed for man </a:t>
            </a:r>
          </a:p>
          <a:p>
            <a:pPr marL="3827463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FF00"/>
                </a:solidFill>
              </a:rPr>
              <a:t>to die once </a:t>
            </a:r>
          </a:p>
          <a:p>
            <a:pPr marL="4402138" algn="l" eaLnBrk="1" hangingPunct="1">
              <a:lnSpc>
                <a:spcPts val="2600"/>
              </a:lnSpc>
            </a:pPr>
            <a:r>
              <a:rPr lang="en-US" sz="2800" dirty="0"/>
              <a:t>and after that </a:t>
            </a:r>
          </a:p>
          <a:p>
            <a:pPr marL="3827463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FF00"/>
                </a:solidFill>
              </a:rPr>
              <a:t>comes judgment </a:t>
            </a:r>
          </a:p>
          <a:p>
            <a:pPr algn="l" eaLnBrk="1" hangingPunct="1">
              <a:lnSpc>
                <a:spcPts val="2600"/>
              </a:lnSpc>
            </a:pPr>
            <a:endParaRPr lang="en-US" altLang="zh-TW" sz="2800" dirty="0"/>
          </a:p>
          <a:p>
            <a:pPr algn="l" eaLnBrk="1" hangingPunct="1">
              <a:lnSpc>
                <a:spcPts val="2600"/>
              </a:lnSpc>
            </a:pPr>
            <a:endParaRPr lang="en-US" altLang="zh-TW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/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按着定命，</a:t>
            </a:r>
            <a:endParaRPr lang="en-US" sz="2800" dirty="0"/>
          </a:p>
          <a:p>
            <a:pPr marL="744538" algn="l" eaLnBrk="1" hangingPunct="1"/>
            <a:r>
              <a:rPr lang="zh-TW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人人都要死一次，</a:t>
            </a:r>
            <a:endParaRPr lang="en-US" altLang="zh-TW" sz="2800" dirty="0">
              <a:solidFill>
                <a:srgbClr val="FFC000"/>
              </a:solidFill>
              <a:latin typeface="TSC UKai M TT" pitchFamily="49" charset="-122"/>
              <a:ea typeface="TSC UKai M TT" pitchFamily="49" charset="-122"/>
            </a:endParaRPr>
          </a:p>
          <a:p>
            <a:pPr marL="744538" algn="l" eaLnBrk="1" hangingPunct="1"/>
            <a:r>
              <a:rPr lang="zh-CN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死后</a:t>
            </a:r>
            <a:endParaRPr lang="en-US" altLang="zh-CN" sz="2800" dirty="0">
              <a:solidFill>
                <a:srgbClr val="FFC000"/>
              </a:solidFill>
              <a:latin typeface="TSC UKai M TT" pitchFamily="49" charset="-122"/>
              <a:ea typeface="TSC UKai M TT" pitchFamily="49" charset="-122"/>
            </a:endParaRPr>
          </a:p>
          <a:p>
            <a:pPr marL="744538" algn="l" eaLnBrk="1" hangingPunct="1"/>
            <a:r>
              <a:rPr lang="zh-CN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还有审判</a:t>
            </a:r>
            <a:r>
              <a:rPr lang="zh-TW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。 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希伯来书 </a:t>
            </a:r>
            <a:r>
              <a:rPr lang="en-US" altLang="zh-CN" dirty="0">
                <a:ea typeface="TSC UKai M TT" pitchFamily="49" charset="-122"/>
              </a:rPr>
              <a:t>9:27 (</a:t>
            </a:r>
            <a:r>
              <a:rPr lang="en-US" altLang="zh-TW" dirty="0">
                <a:ea typeface="TSC UKai M TT" pitchFamily="49" charset="-122"/>
              </a:rPr>
              <a:t>Heb 9:27)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4130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8826" y="1220989"/>
            <a:ext cx="8183252" cy="5460268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600"/>
              </a:lnSpc>
            </a:pPr>
            <a:r>
              <a:rPr lang="en-US" sz="2800" dirty="0"/>
              <a:t>And then the lawless one will be revealed, </a:t>
            </a:r>
          </a:p>
          <a:p>
            <a:pPr marL="1377950" algn="l" eaLnBrk="1" hangingPunct="1">
              <a:lnSpc>
                <a:spcPts val="2600"/>
              </a:lnSpc>
            </a:pPr>
            <a:r>
              <a:rPr lang="en-US" sz="2800" dirty="0"/>
              <a:t>whom the Lord Jesus will</a:t>
            </a:r>
          </a:p>
          <a:p>
            <a:pPr marL="1377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kill</a:t>
            </a:r>
          </a:p>
          <a:p>
            <a:pPr marL="1885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with the breath of his mouth</a:t>
            </a:r>
          </a:p>
          <a:p>
            <a:pPr algn="l" eaLnBrk="1" hangingPunct="1">
              <a:lnSpc>
                <a:spcPts val="2600"/>
              </a:lnSpc>
            </a:pPr>
            <a:r>
              <a:rPr lang="en-US" sz="2800" dirty="0"/>
              <a:t>And </a:t>
            </a:r>
          </a:p>
          <a:p>
            <a:pPr marL="1377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bring to nothing</a:t>
            </a:r>
          </a:p>
          <a:p>
            <a:pPr marL="1885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by the appearance of his coming</a:t>
            </a:r>
            <a:r>
              <a:rPr lang="en-US" sz="2800" dirty="0"/>
              <a:t>.</a:t>
            </a:r>
            <a:endParaRPr lang="en-US" altLang="zh-TW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600"/>
              </a:lnSpc>
            </a:pPr>
            <a:endParaRPr lang="en-US" altLang="zh-TW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/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那时，这不法的人必要显露出来。</a:t>
            </a:r>
            <a:endParaRPr lang="en-US" altLang="zh-CN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/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主耶稣要</a:t>
            </a:r>
            <a:endParaRPr lang="en-US" altLang="zh-CN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/>
            <a:r>
              <a:rPr lang="en-US" altLang="zh-CN" sz="2800" dirty="0">
                <a:latin typeface="TSC UKai M TT" pitchFamily="49" charset="-122"/>
                <a:ea typeface="TSC UKai M TT" pitchFamily="49" charset="-122"/>
              </a:rPr>
              <a:t>	</a:t>
            </a:r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用自己口中的气除掉他，</a:t>
            </a:r>
            <a:endParaRPr lang="en-US" altLang="zh-CN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/>
            <a:r>
              <a:rPr lang="en-US" altLang="zh-CN" sz="2800" dirty="0">
                <a:latin typeface="TSC UKai M TT" pitchFamily="49" charset="-122"/>
                <a:ea typeface="TSC UKai M TT" pitchFamily="49" charset="-122"/>
              </a:rPr>
              <a:t>	</a:t>
            </a:r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以自己再来所显现的光辉消灭他</a:t>
            </a: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。</a:t>
            </a:r>
            <a:endParaRPr lang="en-US" altLang="zh-TW" sz="28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帖后 </a:t>
            </a:r>
            <a:r>
              <a:rPr lang="en-US" altLang="zh-CN" dirty="0"/>
              <a:t>2:8 (2 </a:t>
            </a:r>
            <a:r>
              <a:rPr lang="en-US" dirty="0" err="1"/>
              <a:t>Thess</a:t>
            </a:r>
            <a:r>
              <a:rPr lang="en-US" dirty="0"/>
              <a:t> 2:8)</a:t>
            </a:r>
          </a:p>
        </p:txBody>
      </p:sp>
    </p:spTree>
    <p:extLst>
      <p:ext uri="{BB962C8B-B14F-4D97-AF65-F5344CB8AC3E}">
        <p14:creationId xmlns:p14="http://schemas.microsoft.com/office/powerpoint/2010/main" val="15312329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6734" y="817207"/>
            <a:ext cx="8858280" cy="5690936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200"/>
              </a:lnSpc>
            </a:pPr>
            <a:r>
              <a:rPr lang="en-US" sz="2400" dirty="0"/>
              <a:t>To </a:t>
            </a:r>
            <a:r>
              <a:rPr lang="en-US" sz="2400" dirty="0">
                <a:solidFill>
                  <a:srgbClr val="FFC000"/>
                </a:solidFill>
              </a:rPr>
              <a:t>the church of God that is in Corinth</a:t>
            </a:r>
            <a:r>
              <a:rPr lang="en-US" sz="2400" dirty="0"/>
              <a:t>, </a:t>
            </a:r>
          </a:p>
          <a:p>
            <a:pPr marL="1027113" algn="l" eaLnBrk="1" hangingPunct="1">
              <a:lnSpc>
                <a:spcPts val="2200"/>
              </a:lnSpc>
            </a:pPr>
            <a:r>
              <a:rPr lang="en-US" sz="2400" dirty="0"/>
              <a:t>to those </a:t>
            </a:r>
          </a:p>
          <a:p>
            <a:pPr marL="1828800" algn="l" eaLnBrk="1" hangingPunct="1">
              <a:lnSpc>
                <a:spcPts val="2200"/>
              </a:lnSpc>
            </a:pPr>
            <a:r>
              <a:rPr lang="en-US" sz="2400" dirty="0">
                <a:solidFill>
                  <a:srgbClr val="FFFF00"/>
                </a:solidFill>
              </a:rPr>
              <a:t>sanctified in Christ Jesus, </a:t>
            </a:r>
          </a:p>
          <a:p>
            <a:pPr marL="1828800" algn="l" eaLnBrk="1" hangingPunct="1">
              <a:lnSpc>
                <a:spcPts val="2200"/>
              </a:lnSpc>
            </a:pPr>
            <a:r>
              <a:rPr lang="en-US" sz="2400" dirty="0">
                <a:solidFill>
                  <a:srgbClr val="FFFF00"/>
                </a:solidFill>
              </a:rPr>
              <a:t>called to be saints </a:t>
            </a:r>
          </a:p>
          <a:p>
            <a:pPr algn="l" eaLnBrk="1" hangingPunct="1">
              <a:lnSpc>
                <a:spcPts val="2200"/>
              </a:lnSpc>
            </a:pPr>
            <a:r>
              <a:rPr lang="en-US" sz="2400" dirty="0"/>
              <a:t>together with </a:t>
            </a:r>
          </a:p>
          <a:p>
            <a:pPr marL="519113" algn="l" eaLnBrk="1" hangingPunct="1">
              <a:lnSpc>
                <a:spcPts val="2200"/>
              </a:lnSpc>
            </a:pPr>
            <a:r>
              <a:rPr lang="en-US" sz="2400" dirty="0">
                <a:solidFill>
                  <a:srgbClr val="FFC000"/>
                </a:solidFill>
              </a:rPr>
              <a:t>all those who in every place </a:t>
            </a:r>
          </a:p>
          <a:p>
            <a:pPr marL="1828800" algn="l" eaLnBrk="1" hangingPunct="1">
              <a:lnSpc>
                <a:spcPts val="2200"/>
              </a:lnSpc>
            </a:pPr>
            <a:r>
              <a:rPr lang="en-US" sz="2400" dirty="0">
                <a:solidFill>
                  <a:srgbClr val="FFC000"/>
                </a:solidFill>
              </a:rPr>
              <a:t>call upon the name of our Lord Jesus Christ</a:t>
            </a:r>
            <a:r>
              <a:rPr lang="en-US" sz="2400" dirty="0"/>
              <a:t>,</a:t>
            </a:r>
          </a:p>
          <a:p>
            <a:pPr algn="l" eaLnBrk="1" hangingPunct="1">
              <a:lnSpc>
                <a:spcPts val="2200"/>
              </a:lnSpc>
            </a:pPr>
            <a:r>
              <a:rPr lang="en-US" sz="2400" dirty="0"/>
              <a:t>both their Lord and ours:</a:t>
            </a:r>
            <a:endParaRPr lang="en-US" altLang="zh-TW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</a:pPr>
            <a:endParaRPr lang="en-US" altLang="zh-TW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写信给</a:t>
            </a:r>
            <a:r>
              <a:rPr lang="zh-CN" altLang="en-US" sz="24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在哥林多　神的教会</a:t>
            </a: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  <a:tabLst>
                <a:tab pos="687388" algn="l"/>
                <a:tab pos="3087688" algn="l"/>
              </a:tabLst>
            </a:pPr>
            <a:r>
              <a:rPr lang="en-US" altLang="zh-CN" sz="2400" dirty="0">
                <a:latin typeface="TSC UKai M TT" pitchFamily="49" charset="-122"/>
                <a:ea typeface="TSC UKai M TT" pitchFamily="49" charset="-122"/>
              </a:rPr>
              <a:t>		</a:t>
            </a: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就是在基督耶稣里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4059238" algn="l" eaLnBrk="1" hangingPunct="1">
              <a:lnSpc>
                <a:spcPts val="22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已经被分别为圣，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4059238" algn="l" eaLnBrk="1" hangingPunct="1">
              <a:lnSpc>
                <a:spcPts val="22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蒙召为圣徒的人，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  <a:tabLst>
                <a:tab pos="687388" algn="l"/>
              </a:tabLst>
            </a:pPr>
            <a:r>
              <a:rPr lang="en-US" altLang="zh-CN" sz="2400" dirty="0">
                <a:latin typeface="TSC UKai M TT" pitchFamily="49" charset="-122"/>
                <a:ea typeface="TSC UKai M TT" pitchFamily="49" charset="-122"/>
              </a:rPr>
              <a:t>		</a:t>
            </a: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  <a:tabLst>
                <a:tab pos="914400" algn="l"/>
              </a:tabLst>
            </a:pPr>
            <a:r>
              <a:rPr lang="en-US" altLang="zh-CN" sz="2400" dirty="0">
                <a:latin typeface="TSC UKai M TT" pitchFamily="49" charset="-122"/>
                <a:ea typeface="TSC UKai M TT" pitchFamily="49" charset="-122"/>
              </a:rPr>
              <a:t>	</a:t>
            </a:r>
            <a:r>
              <a:rPr lang="zh-CN" altLang="en-US" sz="24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所有在各地呼求我们主耶稣基督的名的人。</a:t>
            </a:r>
            <a:endParaRPr lang="en-US" altLang="zh-CN" sz="24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基督是他们的主，也是我们的主。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2800" dirty="0">
                <a:ea typeface="TSC UKai M TT" pitchFamily="49" charset="-122"/>
              </a:rPr>
              <a:t>林前 </a:t>
            </a:r>
            <a:r>
              <a:rPr lang="en-US" altLang="zh-CN" sz="2800" dirty="0">
                <a:ea typeface="TSC UKai M TT" pitchFamily="49" charset="-122"/>
              </a:rPr>
              <a:t>1:2</a:t>
            </a:r>
            <a:r>
              <a:rPr lang="en-US" altLang="zh-CN" sz="2800" dirty="0"/>
              <a:t> (</a:t>
            </a:r>
            <a:r>
              <a:rPr lang="en-US" altLang="zh-TW" sz="2800" dirty="0">
                <a:ea typeface="TSC UKai M TT" pitchFamily="49" charset="-122"/>
              </a:rPr>
              <a:t>1 Cor 1:2)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59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1214422"/>
            <a:ext cx="8640763" cy="5500726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400"/>
              </a:lnSpc>
            </a:pPr>
            <a:r>
              <a:rPr lang="en-US" sz="2400" dirty="0"/>
              <a:t>He will wipe away every tear from their eyes, </a:t>
            </a:r>
          </a:p>
          <a:p>
            <a:pPr marL="1027113" algn="l" eaLnBrk="1" hangingPunct="1">
              <a:lnSpc>
                <a:spcPts val="2400"/>
              </a:lnSpc>
            </a:pPr>
            <a:r>
              <a:rPr lang="en-US" sz="2400" dirty="0"/>
              <a:t>and death shall be no more,  </a:t>
            </a:r>
          </a:p>
          <a:p>
            <a:pPr marL="1828800" algn="l" eaLnBrk="1" hangingPunct="1">
              <a:lnSpc>
                <a:spcPts val="2400"/>
              </a:lnSpc>
            </a:pPr>
            <a:r>
              <a:rPr lang="en-US" sz="2400" dirty="0">
                <a:solidFill>
                  <a:srgbClr val="FFFF00"/>
                </a:solidFill>
              </a:rPr>
              <a:t>neither </a:t>
            </a:r>
          </a:p>
          <a:p>
            <a:pPr marL="1658938" algn="l" eaLnBrk="1" hangingPunct="1">
              <a:lnSpc>
                <a:spcPts val="2400"/>
              </a:lnSpc>
            </a:pPr>
            <a:r>
              <a:rPr lang="en-US" sz="2400" dirty="0">
                <a:solidFill>
                  <a:srgbClr val="FFFF00"/>
                </a:solidFill>
              </a:rPr>
              <a:t>shall there be mourning,  </a:t>
            </a:r>
          </a:p>
          <a:p>
            <a:pPr marL="3657600" algn="l" eaLnBrk="1" hangingPunct="1">
              <a:lnSpc>
                <a:spcPts val="2400"/>
              </a:lnSpc>
            </a:pPr>
            <a:r>
              <a:rPr lang="en-US" sz="2400" dirty="0">
                <a:solidFill>
                  <a:srgbClr val="FFFF00"/>
                </a:solidFill>
              </a:rPr>
              <a:t>nor crying, </a:t>
            </a:r>
          </a:p>
          <a:p>
            <a:pPr marL="3657600" algn="l" eaLnBrk="1" hangingPunct="1">
              <a:lnSpc>
                <a:spcPts val="2400"/>
              </a:lnSpc>
            </a:pPr>
            <a:r>
              <a:rPr lang="en-US" sz="2400" dirty="0">
                <a:solidFill>
                  <a:srgbClr val="FFFF00"/>
                </a:solidFill>
              </a:rPr>
              <a:t>nor pain anymore, </a:t>
            </a:r>
          </a:p>
          <a:p>
            <a:pPr algn="l" eaLnBrk="1" hangingPunct="1">
              <a:lnSpc>
                <a:spcPts val="2400"/>
              </a:lnSpc>
            </a:pPr>
            <a:r>
              <a:rPr lang="en-US" sz="2400" dirty="0"/>
              <a:t>for the former things have passed away. </a:t>
            </a:r>
          </a:p>
          <a:p>
            <a:pPr algn="l" eaLnBrk="1" hangingPunct="1">
              <a:lnSpc>
                <a:spcPts val="2400"/>
              </a:lnSpc>
            </a:pPr>
            <a:endParaRPr lang="en-US" altLang="zh-TW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4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他要抹去他们的一切眼泪，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746125" algn="l" eaLnBrk="1" hangingPunct="1">
              <a:lnSpc>
                <a:spcPts val="24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不再有死亡，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460375" algn="l" eaLnBrk="1" hangingPunct="1">
              <a:lnSpc>
                <a:spcPts val="2400"/>
              </a:lnSpc>
              <a:tabLst>
                <a:tab pos="401638" algn="l"/>
              </a:tabLst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也不再有悲哀、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1658938" algn="l" eaLnBrk="1" hangingPunct="1">
              <a:lnSpc>
                <a:spcPts val="2400"/>
              </a:lnSpc>
              <a:tabLst>
                <a:tab pos="401638" algn="l"/>
              </a:tabLst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哭号、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1658938" algn="l" eaLnBrk="1" hangingPunct="1">
              <a:lnSpc>
                <a:spcPts val="24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痛苦，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4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因为先前的事都过去了</a:t>
            </a:r>
            <a:r>
              <a:rPr lang="zh-TW" altLang="en-US" sz="2400" dirty="0">
                <a:latin typeface="TSC UKai M TT" pitchFamily="49" charset="-122"/>
                <a:ea typeface="TSC UKai M TT" pitchFamily="49" charset="-122"/>
              </a:rPr>
              <a:t>。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启示录 </a:t>
            </a:r>
            <a:r>
              <a:rPr lang="en-US" altLang="zh-CN" dirty="0">
                <a:ea typeface="TSC UKai M TT" pitchFamily="49" charset="-122"/>
              </a:rPr>
              <a:t>21:4</a:t>
            </a:r>
            <a:r>
              <a:rPr lang="en-US" altLang="zh-CN" dirty="0"/>
              <a:t> (</a:t>
            </a:r>
            <a:r>
              <a:rPr lang="en-US" altLang="zh-TW" dirty="0">
                <a:ea typeface="TSC UKai M TT" pitchFamily="49" charset="-122"/>
              </a:rPr>
              <a:t>Rev 21: 4)</a:t>
            </a:r>
          </a:p>
        </p:txBody>
      </p:sp>
    </p:spTree>
    <p:extLst>
      <p:ext uri="{BB962C8B-B14F-4D97-AF65-F5344CB8AC3E}">
        <p14:creationId xmlns:p14="http://schemas.microsoft.com/office/powerpoint/2010/main" val="31693962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92696"/>
            <a:ext cx="9144000" cy="6012904"/>
          </a:xfrm>
        </p:spPr>
        <p:txBody>
          <a:bodyPr lIns="92075" tIns="46038" rIns="92075" bIns="46038"/>
          <a:lstStyle/>
          <a:p>
            <a:pPr marL="457200" indent="-400050" algn="l" eaLnBrk="1" hangingPunct="1">
              <a:lnSpc>
                <a:spcPts val="2800"/>
              </a:lnSpc>
              <a:buFont typeface="+mj-lt"/>
              <a:buAutoNum type="arabicPeriod"/>
            </a:pPr>
            <a:r>
              <a:rPr lang="zh-CN" altLang="en-US" sz="2400" u="sng" dirty="0">
                <a:solidFill>
                  <a:srgbClr val="FF99FF"/>
                </a:solidFill>
                <a:ea typeface="DFKai-SB" panose="03000509000000000000" pitchFamily="65" charset="-120"/>
              </a:rPr>
              <a:t>一般</a:t>
            </a:r>
            <a:r>
              <a:rPr lang="zh-CN" altLang="en-US" sz="2400" u="sng" dirty="0">
                <a:solidFill>
                  <a:srgbClr val="FFFF00"/>
                </a:solidFill>
                <a:ea typeface="DFKai-SB" panose="03000509000000000000" pitchFamily="65" charset="-120"/>
              </a:rPr>
              <a:t>释经学 </a:t>
            </a:r>
            <a:r>
              <a:rPr lang="en-US" altLang="zh-CN" sz="2400" u="sng" dirty="0">
                <a:ea typeface="DFKai-SB" panose="03000509000000000000" pitchFamily="65" charset="-120"/>
              </a:rPr>
              <a:t>(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General Hermeneutics) - </a:t>
            </a:r>
            <a:r>
              <a:rPr lang="zh-CN" altLang="en-US" sz="2400" u="sng" dirty="0">
                <a:latin typeface="+mj-lt"/>
                <a:ea typeface="DFKai-SB" panose="03000509000000000000" pitchFamily="65" charset="-120"/>
              </a:rPr>
              <a:t>普通的解释原则 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(General Interpretive Principles)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适用于解释圣经中的任何段落。</a:t>
            </a:r>
            <a:r>
              <a:rPr lang="en-US" altLang="zh-TW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它不限于该段落的“文学体裁”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literary genre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  <a:cs typeface="Arial Unicode MS" pitchFamily="34" charset="-122"/>
              </a:rPr>
              <a:t>同样的规则也适用于解释任何文学作品，而不仅仅是圣经</a:t>
            </a:r>
            <a:endParaRPr lang="en-US" sz="2400" dirty="0">
              <a:latin typeface="+mj-lt"/>
              <a:ea typeface="DFKai-SB" panose="03000509000000000000" pitchFamily="65" charset="-120"/>
              <a:cs typeface="Arial Unicode MS" pitchFamily="34" charset="-122"/>
            </a:endParaRPr>
          </a:p>
          <a:p>
            <a:pPr marL="457200" indent="-400050" algn="l" eaLnBrk="1" hangingPunct="1">
              <a:lnSpc>
                <a:spcPts val="2800"/>
              </a:lnSpc>
              <a:buFont typeface="+mj-lt"/>
              <a:buAutoNum type="arabicPeriod"/>
            </a:pPr>
            <a:r>
              <a:rPr lang="zh-CN" altLang="en-US" sz="2400" u="sng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特殊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释经学 </a:t>
            </a:r>
            <a:r>
              <a:rPr lang="en-US" altLang="zh-CN" sz="2400" u="sng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Special Hermeneutics) - </a:t>
            </a:r>
            <a:r>
              <a:rPr lang="zh-CN" altLang="en-US" sz="2400" u="sng" dirty="0">
                <a:latin typeface="+mj-lt"/>
                <a:ea typeface="DFKai-SB" panose="03000509000000000000" pitchFamily="65" charset="-120"/>
              </a:rPr>
              <a:t>特殊的解释原则 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(Special Interpretive Principles)</a:t>
            </a: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特殊规则适用于解释圣经中的特定段落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ea typeface="DFKai-SB" panose="03000509000000000000" pitchFamily="65" charset="-120"/>
              </a:rPr>
              <a:t>释经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规则依赖于</a:t>
            </a:r>
            <a:r>
              <a:rPr lang="zh-CN" altLang="en-US" sz="2400" dirty="0">
                <a:ea typeface="DFKai-SB" panose="03000509000000000000" pitchFamily="65" charset="-120"/>
              </a:rPr>
              <a:t>该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段落的“文学体裁”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圣经中各种文学体裁的例子：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希伯来诗歌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如诗篇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比喻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(parable),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预言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(prophecy),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预表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(typology),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创造与完满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(creation and consummation)</a:t>
            </a: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书信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新约的大部分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比喻性</a:t>
            </a:r>
            <a:r>
              <a:rPr lang="zh-CN" altLang="en-US" sz="2400" dirty="0">
                <a:ea typeface="DFKai-SB" panose="03000509000000000000" pitchFamily="65" charset="-120"/>
              </a:rPr>
              <a:t>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语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(figurative language),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等。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关于特殊的诠释学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请读</a:t>
            </a:r>
            <a:r>
              <a:rPr lang="en-US" altLang="zh-CN" sz="2400" dirty="0">
                <a:ea typeface="DFKai-SB" panose="03000509000000000000" pitchFamily="65" charset="-120"/>
              </a:rPr>
              <a:t>《</a:t>
            </a:r>
            <a:r>
              <a:rPr lang="zh-CN" altLang="en-US" sz="2400" dirty="0">
                <a:ea typeface="DFKai-SB" panose="03000509000000000000" pitchFamily="65" charset="-120"/>
              </a:rPr>
              <a:t>读经的艺术</a:t>
            </a:r>
            <a:r>
              <a:rPr lang="en-US" altLang="zh-CN" sz="2400" dirty="0">
                <a:ea typeface="DFKai-SB" panose="03000509000000000000" pitchFamily="65" charset="-120"/>
              </a:rPr>
              <a:t>》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95536" y="2764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两类圣经解释性原则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释经学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) -5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001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493" y="2240868"/>
            <a:ext cx="8442971" cy="4464732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buFont typeface="+mj-lt"/>
              <a:buAutoNum type="arabicPeriod"/>
            </a:pPr>
            <a:r>
              <a:rPr lang="en-US" altLang="zh-TW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Contextual Analysis</a:t>
            </a:r>
            <a:r>
              <a:rPr lang="en-US" altLang="zh-TW" sz="3200" dirty="0">
                <a:latin typeface="+mj-lt"/>
                <a:ea typeface="TSC UKai M TT" pitchFamily="49" charset="-122"/>
              </a:rPr>
              <a:t> (</a:t>
            </a:r>
            <a:r>
              <a:rPr lang="ja-JP" altLang="en-US" sz="3200" dirty="0">
                <a:latin typeface="TSC UKai M TT" pitchFamily="49" charset="-122"/>
                <a:ea typeface="TSC UKai M TT" pitchFamily="49" charset="-122"/>
              </a:rPr>
              <a:t>上下文的分析</a:t>
            </a:r>
            <a:r>
              <a:rPr lang="en-US" altLang="ja-JP" sz="3200" dirty="0">
                <a:latin typeface="+mj-lt"/>
                <a:ea typeface="TSC UKai M TT" pitchFamily="49" charset="-122"/>
              </a:rPr>
              <a:t>)</a:t>
            </a:r>
            <a:endParaRPr lang="en-US" sz="3200" dirty="0">
              <a:latin typeface="+mj-lt"/>
              <a:ea typeface="TSC UKai M TT" pitchFamily="49" charset="-122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Historical/Cultural background </a:t>
            </a:r>
            <a:r>
              <a:rPr lang="en-US" sz="3200" dirty="0">
                <a:latin typeface="+mj-lt"/>
                <a:ea typeface="TSC UKai M TT" pitchFamily="49" charset="-122"/>
              </a:rPr>
              <a:t>(</a:t>
            </a:r>
            <a:r>
              <a:rPr lang="zh-CN" altLang="en-US" sz="3200" dirty="0">
                <a:latin typeface="TSC UKai M TT" pitchFamily="49" charset="-122"/>
                <a:ea typeface="TSC UKai M TT" pitchFamily="49" charset="-122"/>
              </a:rPr>
              <a:t>历史 </a:t>
            </a:r>
            <a:r>
              <a:rPr lang="en-US" altLang="zh-CN" sz="3200" dirty="0">
                <a:latin typeface="TSC UKai M TT" pitchFamily="49" charset="-122"/>
                <a:ea typeface="TSC UKai M TT" pitchFamily="49" charset="-122"/>
              </a:rPr>
              <a:t>, </a:t>
            </a:r>
            <a:r>
              <a:rPr lang="zh-CN" altLang="en-US" sz="3200" dirty="0">
                <a:latin typeface="TSC UKai M TT" pitchFamily="49" charset="-122"/>
                <a:ea typeface="TSC UKai M TT" pitchFamily="49" charset="-122"/>
              </a:rPr>
              <a:t>文化背景</a:t>
            </a:r>
            <a:r>
              <a:rPr lang="en-US" altLang="ja-JP" sz="3200" dirty="0">
                <a:latin typeface="+mj-lt"/>
                <a:ea typeface="TSC UKai M TT" pitchFamily="49" charset="-122"/>
              </a:rPr>
              <a:t>)</a:t>
            </a:r>
            <a:endParaRPr lang="en-US" sz="3200" dirty="0">
              <a:latin typeface="+mj-lt"/>
              <a:ea typeface="TSC UKai M TT" pitchFamily="49" charset="-122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Word</a:t>
            </a:r>
            <a:r>
              <a:rPr lang="en-US" sz="3200" dirty="0">
                <a:latin typeface="+mj-lt"/>
                <a:ea typeface="TSC UKai M TT" pitchFamily="49" charset="-122"/>
              </a:rPr>
              <a:t> 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Study</a:t>
            </a:r>
            <a:r>
              <a:rPr lang="en-US" sz="3200" dirty="0">
                <a:latin typeface="+mj-lt"/>
                <a:ea typeface="TSC UKai M TT" pitchFamily="49" charset="-122"/>
              </a:rPr>
              <a:t> (</a:t>
            </a:r>
            <a:r>
              <a:rPr lang="ja-JP" altLang="en-US" sz="3200" dirty="0">
                <a:latin typeface="TSC UKai M TT" pitchFamily="49" charset="-122"/>
                <a:ea typeface="TSC UKai M TT" pitchFamily="49" charset="-122"/>
              </a:rPr>
              <a:t>字汇的研究</a:t>
            </a:r>
            <a:r>
              <a:rPr lang="en-US" altLang="ja-JP" sz="3200" dirty="0"/>
              <a:t>)</a:t>
            </a:r>
            <a:endParaRPr lang="en-US" sz="3200" dirty="0">
              <a:latin typeface="+mj-lt"/>
              <a:ea typeface="TSC UKai M TT" pitchFamily="49" charset="-122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Grammatical Analysis </a:t>
            </a:r>
            <a:r>
              <a:rPr lang="en-US" sz="3200" dirty="0">
                <a:latin typeface="+mj-lt"/>
                <a:ea typeface="TSC UKai M TT" pitchFamily="49" charset="-122"/>
              </a:rPr>
              <a:t>(</a:t>
            </a:r>
            <a:r>
              <a:rPr lang="ja-JP" altLang="en-US" sz="3200" dirty="0">
                <a:latin typeface="TSC UKai M TT" pitchFamily="49" charset="-122"/>
                <a:ea typeface="TSC UKai M TT" pitchFamily="49" charset="-122"/>
              </a:rPr>
              <a:t>文法的分析</a:t>
            </a:r>
            <a:r>
              <a:rPr lang="en-US" altLang="ja-JP" sz="3200" dirty="0"/>
              <a:t>) </a:t>
            </a:r>
            <a:endParaRPr lang="en-US" sz="2600" dirty="0">
              <a:latin typeface="+mj-lt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1044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C000"/>
                </a:solidFill>
                <a:ea typeface="TSC UKai M TT" pitchFamily="49" charset="-122"/>
              </a:rPr>
              <a:t>一般释经学的原则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dirty="0">
                <a:ea typeface="TSC UKai M TT" pitchFamily="49" charset="-122"/>
              </a:rPr>
              <a:t>General Hermeneutical Principles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94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1768" y="764704"/>
            <a:ext cx="8640763" cy="5832648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经文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罗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4:2-3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亞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亚伯拉罕若是因行为称义，就有可夸的，只是不能在　神面前夸口。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经上怎么样说呢？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“亚伯拉罕信　神，这就算为他的义。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</a:t>
            </a:r>
          </a:p>
          <a:p>
            <a:pPr marL="0" lvl="1" indent="0" eaLnBrk="1" hangingPunct="1">
              <a:lnSpc>
                <a:spcPts val="3000"/>
              </a:lnSpc>
              <a:buNone/>
            </a:pPr>
            <a:r>
              <a:rPr lang="zh-TW" altLang="en-US" sz="2400" dirty="0">
                <a:ea typeface="DFKai-SB" panose="03000509000000000000" pitchFamily="65" charset="-120"/>
              </a:rPr>
              <a:t>经文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2: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雅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2:21-24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我们的祖先亚伯拉罕，把他的儿子以撒献在祭坛上，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不是因行为称义吗？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你看，他的信心与行为是一致的，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信心就因着行为得到完全了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这正应验了经上所说的：“亚伯拉罕信　神，这就算为他的义。”他也被称为　神的朋友。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24 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可见人称义是因着行为，不仅是因着信心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endParaRPr lang="en-US" altLang="zh-CN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0" lvl="1" indent="0" eaLnBrk="1" hangingPunct="1">
              <a:lnSpc>
                <a:spcPts val="3000"/>
              </a:lnSpc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问题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: 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保罗与雅各矛盾吗？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如果整本圣经都是受圣灵启示的，圣经的一本书怎么会与另一本书互相矛盾呢？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D991A7F-9E4E-4D09-AD4D-D82E856A4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730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509" y="1772816"/>
            <a:ext cx="8802748" cy="4932784"/>
          </a:xfrm>
        </p:spPr>
        <p:txBody>
          <a:bodyPr lIns="92075" tIns="46038" rIns="92075" bIns="46038"/>
          <a:lstStyle/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解释的原则取决于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所遇到的文学体裁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根据遇到的“文学体裁”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(literary genre)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类型，运用适当的原则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注意：在许多情况下，圣经中会遇到多种文学体裁的混合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919163" indent="-457200" algn="l"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例如，在先知中有叙事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(narratives)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和诗歌的混合（在他们的讲话中）；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919163" indent="-457200" algn="l"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在福音书中，我们有寓言、哀言、八福、预言、预表、启示文学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972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C000"/>
                </a:solidFill>
                <a:ea typeface="TSC UKai M TT" pitchFamily="49" charset="-122"/>
              </a:rPr>
              <a:t>特殊释经学的原则</a:t>
            </a:r>
            <a:endParaRPr lang="en-US" dirty="0">
              <a:solidFill>
                <a:srgbClr val="FFC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dirty="0">
                <a:ea typeface="TSC UKai M TT" pitchFamily="49" charset="-122"/>
              </a:rPr>
              <a:t>Special Hermeneutical Principles</a:t>
            </a:r>
          </a:p>
        </p:txBody>
      </p:sp>
    </p:spTree>
    <p:extLst>
      <p:ext uri="{BB962C8B-B14F-4D97-AF65-F5344CB8AC3E}">
        <p14:creationId xmlns:p14="http://schemas.microsoft.com/office/powerpoint/2010/main" val="333239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72259" y="194499"/>
            <a:ext cx="8399483" cy="840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55" tIns="46028" rIns="92055" bIns="4602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FFFFCC"/>
              </a:buClr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Read the Bible for All Its Worth 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读经的艺术</a:t>
            </a:r>
            <a:r>
              <a:rPr lang="en-US" altLang="zh-TW" sz="2800" b="1" dirty="0">
                <a:solidFill>
                  <a:srgbClr val="FFFF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endParaRPr lang="en-US" altLang="zh-TW" sz="2800" dirty="0">
              <a:latin typeface="Times New Roman" panose="02020603050405020304" pitchFamily="18" charset="0"/>
              <a:ea typeface="PMingLiU" pitchFamily="18" charset="-120"/>
              <a:cs typeface="Times New Roman" panose="02020603050405020304" pitchFamily="18" charset="0"/>
            </a:endParaRPr>
          </a:p>
        </p:txBody>
      </p:sp>
      <p:sp>
        <p:nvSpPr>
          <p:cNvPr id="2" name="AutoShape 2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4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AutoShape 6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2" name="Picture 8" descr="http://ecx.images-amazon.com/images/I/41G5h1eWjE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79" y="1808820"/>
            <a:ext cx="310515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1936DE-5F51-46C9-A1DB-6E48CDB9F8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547" y="1808820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5605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8580" y="37121"/>
            <a:ext cx="8399483" cy="510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55" tIns="46028" rIns="92055" bIns="4602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ts val="0"/>
              </a:spcBef>
              <a:buClr>
                <a:srgbClr val="FFFFCC"/>
              </a:buClr>
            </a:pPr>
            <a:r>
              <a:rPr lang="zh-TW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anose="02020603050405020304" pitchFamily="18" charset="0"/>
              </a:rPr>
              <a:t>读经的艺术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+mj-lt"/>
                <a:ea typeface="DFKai-SB" panose="03000509000000000000" pitchFamily="65" charset="-120"/>
                <a:cs typeface="Times New Roman" panose="02020603050405020304" pitchFamily="18" charset="0"/>
              </a:rPr>
              <a:t>How to Read the Bible for All Its Worth</a:t>
            </a:r>
            <a:r>
              <a:rPr lang="en-US" altLang="zh-TW" sz="2800" b="1" dirty="0">
                <a:latin typeface="+mj-lt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endParaRPr lang="en-US" sz="2800" b="1" dirty="0">
              <a:latin typeface="+mj-lt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AutoShape 2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4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AutoShape 6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803624-47C1-4550-AD46-47D303A9347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761" y="547177"/>
            <a:ext cx="8626478" cy="624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1561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1570" y="1844824"/>
            <a:ext cx="7740860" cy="4860540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buFont typeface="+mj-lt"/>
              <a:buAutoNum type="arabicPeriod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比喻性的言语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Figurative language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ja-JP" altLang="en-US" dirty="0">
                <a:latin typeface="+mj-lt"/>
                <a:ea typeface="DFKai-SB" panose="03000509000000000000" pitchFamily="65" charset="-120"/>
              </a:rPr>
              <a:t>比喻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Parables 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ja-JP" altLang="en-US" dirty="0">
                <a:latin typeface="+mj-lt"/>
                <a:ea typeface="DFKai-SB" panose="03000509000000000000" pitchFamily="65" charset="-120"/>
              </a:rPr>
              <a:t>预表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Typology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ja-JP" altLang="en-US" dirty="0">
                <a:latin typeface="+mj-lt"/>
                <a:ea typeface="DFKai-SB" panose="03000509000000000000" pitchFamily="65" charset="-120"/>
              </a:rPr>
              <a:t>预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言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Prophecy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创造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&amp;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主再来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Creation &amp; Second Coming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ja-JP" altLang="en-US" dirty="0">
                <a:latin typeface="+mj-lt"/>
                <a:ea typeface="DFKai-SB" panose="03000509000000000000" pitchFamily="65" charset="-120"/>
              </a:rPr>
              <a:t>希伯来语诗歌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Hebrew Poetry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书信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Letters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启示文学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Apocalyptic literature 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例如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: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启示录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)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Etc.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972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2800" dirty="0">
                <a:solidFill>
                  <a:srgbClr val="FFC000"/>
                </a:solidFill>
                <a:ea typeface="TSC UKai M TT" pitchFamily="49" charset="-122"/>
              </a:rPr>
              <a:t>特殊释经学的原则</a:t>
            </a:r>
            <a:endParaRPr lang="en-US" sz="2800" dirty="0">
              <a:solidFill>
                <a:srgbClr val="FFC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>
                <a:solidFill>
                  <a:srgbClr val="FFFF00"/>
                </a:solidFill>
                <a:ea typeface="TSC UKai M TT" pitchFamily="49" charset="-122"/>
              </a:rPr>
              <a:t>不同类型的文学体裁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071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9852" y="2071678"/>
            <a:ext cx="8366948" cy="2833486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buFont typeface="+mj-lt"/>
              <a:buAutoNum type="arabicPeriod"/>
            </a:pP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你能说出中国文言文中不同的文学体裁吗？</a:t>
            </a:r>
            <a:endParaRPr lang="en-US" altLang="zh-CN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你能说出中国诗歌的不同“类型”吗</a:t>
            </a:r>
            <a:r>
              <a:rPr lang="en-US" altLang="zh-CN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? 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19852" y="260648"/>
            <a:ext cx="864076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FF00"/>
                </a:solidFill>
                <a:ea typeface="TSC UKai M TT" pitchFamily="49" charset="-122"/>
              </a:rPr>
              <a:t>小测试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2293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709" y="1520788"/>
            <a:ext cx="8640763" cy="4765732"/>
          </a:xfrm>
        </p:spPr>
        <p:txBody>
          <a:bodyPr lIns="92075" tIns="46038" rIns="92075" bIns="46038"/>
          <a:lstStyle/>
          <a:p>
            <a:pPr marL="682625" indent="-457200" algn="l">
              <a:lnSpc>
                <a:spcPts val="3200"/>
              </a:lnSpc>
              <a:buFont typeface="Wingdings" pitchFamily="2" charset="2"/>
              <a:buChar char="q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我们将无法涵盖上面列出的所有解释方法。此时您学习它们也不实际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 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682625" indent="-457200" algn="l">
              <a:lnSpc>
                <a:spcPts val="3200"/>
              </a:lnSpc>
              <a:buFont typeface="Wingdings" pitchFamily="2" charset="2"/>
              <a:buChar char="q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鼓励您购买好的释经学书籍，在碰到这些文学体裁时查看它们。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682625" indent="-457200" algn="l">
              <a:lnSpc>
                <a:spcPts val="3200"/>
              </a:lnSpc>
              <a:buFont typeface="Wingdings" pitchFamily="2" charset="2"/>
              <a:buChar char="q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大多数好的注释本已经解释了文学体裁的含义。需要购买好的注释本。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682625" indent="-457200" algn="l">
              <a:lnSpc>
                <a:spcPts val="3200"/>
              </a:lnSpc>
              <a:buFont typeface="Wingdings" pitchFamily="2" charset="2"/>
              <a:buChar char="q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本课程我们只讲解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比喻性的言语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(Figures of Speech)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C000"/>
                </a:solidFill>
                <a:ea typeface="TSC UKai M TT" pitchFamily="49" charset="-122"/>
              </a:rPr>
              <a:t>特殊释经学的原则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29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96752"/>
            <a:ext cx="8640763" cy="4968552"/>
          </a:xfrm>
        </p:spPr>
        <p:txBody>
          <a:bodyPr lIns="92075" tIns="46038" rIns="92075" bIns="46038"/>
          <a:lstStyle/>
          <a:p>
            <a:pPr marL="457200" lvl="1" indent="-457200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定义：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无法按照字面上解释的语言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 它说的是一件事，但意味着另一件事。 例如：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我就是生命的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食物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，到我这里来的，必定不饿；信我的，永远不渴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约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6:35)</a:t>
            </a: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ja-JP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ja-JP" altLang="en-US" sz="2400" dirty="0">
                <a:latin typeface="+mj-lt"/>
                <a:ea typeface="DFKai-SB" panose="03000509000000000000" pitchFamily="65" charset="-120"/>
              </a:rPr>
              <a:t>我是世界的</a:t>
            </a:r>
            <a:r>
              <a:rPr lang="ja-JP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光</a:t>
            </a:r>
            <a:r>
              <a:rPr lang="en-US" altLang="ja-JP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约</a:t>
            </a:r>
            <a:r>
              <a:rPr lang="en-US" altLang="ja-JP" sz="2400" dirty="0">
                <a:latin typeface="+mj-lt"/>
                <a:ea typeface="DFKai-SB" panose="03000509000000000000" pitchFamily="65" charset="-120"/>
              </a:rPr>
              <a:t> 8:12)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是我的身体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;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是我的血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，是为立约的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在圣餐中。罗马天主教按字面解释。因此，他们教导饼和葡萄酒</a:t>
            </a:r>
            <a:r>
              <a:rPr lang="zh-CN" altLang="en-US" sz="2400" dirty="0">
                <a:ea typeface="DFKai-SB" panose="03000509000000000000" pitchFamily="65" charset="-120"/>
              </a:rPr>
              <a:t>在圣餐中</a:t>
            </a:r>
            <a:r>
              <a:rPr lang="zh-CN" altLang="en-US" sz="2400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变成了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基督的身体和血。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57200" lvl="1" indent="-457200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圣经中有许多不同类型的比喻性言语。 名称并不重要，只要您能识别（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）它们是比喻性的言语 ，并且（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）正确地解释它即可。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528" y="142352"/>
            <a:ext cx="8640763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比喻性的言语</a:t>
            </a:r>
            <a:r>
              <a:rPr lang="en-US" altLang="zh-CN" dirty="0">
                <a:solidFill>
                  <a:srgbClr val="FFFF00"/>
                </a:solidFill>
                <a:ea typeface="TSC UKai M TT" pitchFamily="49" charset="-122"/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Figurative language</a:t>
            </a:r>
          </a:p>
        </p:txBody>
      </p:sp>
    </p:spTree>
    <p:extLst>
      <p:ext uri="{BB962C8B-B14F-4D97-AF65-F5344CB8AC3E}">
        <p14:creationId xmlns:p14="http://schemas.microsoft.com/office/powerpoint/2010/main" val="305154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444" y="1412776"/>
            <a:ext cx="7931356" cy="5184576"/>
          </a:xfrm>
        </p:spPr>
        <p:txBody>
          <a:bodyPr lIns="92075" tIns="46038" rIns="92075" bIns="46038"/>
          <a:lstStyle/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夸张法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Hyperbole 	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轻描淡写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Meiosis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拟人法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Anthropomorphism 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概括法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Merism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明喻，直喻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Simile 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暗喻，隐喻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Metaphor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转喻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Metonymy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双关语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Pun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03237" y="136140"/>
            <a:ext cx="8640763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比喻性的言语 </a:t>
            </a:r>
            <a:r>
              <a:rPr lang="en-US" altLang="zh-CN" dirty="0">
                <a:ea typeface="TSC UKai M TT" pitchFamily="49" charset="-122"/>
              </a:rPr>
              <a:t>(</a:t>
            </a:r>
            <a:r>
              <a:rPr lang="en-US" altLang="zh-TW" dirty="0">
                <a:ea typeface="TSC UKai M TT" pitchFamily="49" charset="-122"/>
              </a:rPr>
              <a:t>Figure of Speech) - 1</a:t>
            </a:r>
          </a:p>
        </p:txBody>
      </p:sp>
    </p:spTree>
    <p:extLst>
      <p:ext uri="{BB962C8B-B14F-4D97-AF65-F5344CB8AC3E}">
        <p14:creationId xmlns:p14="http://schemas.microsoft.com/office/powerpoint/2010/main" val="264487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444" y="1412776"/>
            <a:ext cx="7931356" cy="5184576"/>
          </a:xfrm>
        </p:spPr>
        <p:txBody>
          <a:bodyPr lIns="92075" tIns="46038" rIns="92075" bIns="46038"/>
          <a:lstStyle/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讽刺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Irony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修辞疑问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反问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Rhetorical Question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间接肯定法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Litotes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婉转的说法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Euphemism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象徵性语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Symbols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7"/>
            <a:ext cx="8640763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比喻性的言语 </a:t>
            </a:r>
            <a:r>
              <a:rPr lang="en-US" altLang="zh-CN" dirty="0">
                <a:ea typeface="TSC UKai M TT" pitchFamily="49" charset="-122"/>
              </a:rPr>
              <a:t>(</a:t>
            </a:r>
            <a:r>
              <a:rPr lang="en-US" altLang="zh-TW" dirty="0">
                <a:ea typeface="TSC UKai M TT" pitchFamily="49" charset="-122"/>
              </a:rPr>
              <a:t>Figure of Speech) - 2</a:t>
            </a:r>
          </a:p>
        </p:txBody>
      </p:sp>
    </p:spTree>
    <p:extLst>
      <p:ext uri="{BB962C8B-B14F-4D97-AF65-F5344CB8AC3E}">
        <p14:creationId xmlns:p14="http://schemas.microsoft.com/office/powerpoint/2010/main" val="271781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5254" y="80627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夸张法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Hyperbole) 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2090172"/>
            <a:ext cx="8496944" cy="3756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定义：用夸张的语气来描述事物。</a:t>
            </a:r>
            <a:r>
              <a:rPr 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pPr marL="0" lvl="1">
              <a:lnSpc>
                <a:spcPts val="3200"/>
              </a:lnSpc>
            </a:pPr>
            <a:r>
              <a:rPr 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夸大是为了强调重点，有可能从字面上解释（但不正确）</a:t>
            </a:r>
            <a:endParaRPr lang="en-US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一位母亲威胁说脏话的青少年儿子：“如果你再说脏话，我就</a:t>
            </a:r>
            <a:r>
              <a:rPr lang="zh-CN" altLang="en-US" sz="2400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用肥皂洗你的嘴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！或用中文说“我要</a:t>
            </a:r>
            <a:r>
              <a:rPr lang="zh-CN" altLang="en-US" sz="2400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撕碎你的嘴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！” ）</a:t>
            </a:r>
            <a:endParaRPr lang="en-US" altLang="zh-CN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63550" lvl="1" eaLnBrk="1" hangingPunct="1">
              <a:lnSpc>
                <a:spcPts val="3200"/>
              </a:lnSpc>
            </a:pPr>
            <a:endParaRPr lang="zh-CN" altLang="en-US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一位父亲威胁赌博成瘾的儿子：“如果你再去赌博，我就</a:t>
            </a:r>
            <a:r>
              <a:rPr lang="zh-CN" altLang="en-US" sz="2400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打断你的狗腿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。”</a:t>
            </a:r>
            <a:endParaRPr lang="en-US" altLang="ja-JP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550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973690"/>
              </p:ext>
            </p:extLst>
          </p:nvPr>
        </p:nvGraphicFramePr>
        <p:xfrm>
          <a:off x="214283" y="967562"/>
          <a:ext cx="8786873" cy="5604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5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0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6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作者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读者</a:t>
                      </a:r>
                      <a:endParaRPr lang="en-US" sz="24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aseline="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写这段经文的目的</a:t>
                      </a:r>
                      <a:endParaRPr lang="en-US" sz="24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3962">
                <a:tc>
                  <a:txBody>
                    <a:bodyPr/>
                    <a:lstStyle/>
                    <a:p>
                      <a:r>
                        <a:rPr lang="zh-CN" altLang="en-US" sz="24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保罗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§"/>
                      </a:pPr>
                      <a:r>
                        <a:rPr lang="zh-CN" altLang="en-US" sz="24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靠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行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 “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律法主义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 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的犹太人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. </a:t>
                      </a:r>
                      <a:r>
                        <a:rPr lang="zh-TW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他们认为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可以凭自己的 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“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善行” 嬴得在上帝面前</a:t>
                      </a:r>
                      <a:r>
                        <a:rPr lang="zh-CN" altLang="en-US" sz="2400" kern="1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的</a:t>
                      </a:r>
                      <a:r>
                        <a:rPr lang="zh-CN" altLang="en-US" sz="2400" kern="1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称义</a:t>
                      </a:r>
                      <a:r>
                        <a:rPr lang="en-US" altLang="zh-CN" sz="2400" kern="1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. 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§"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回答犹太律法家提出的潜在反对意见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 -- 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靠律法行为称义</a:t>
                      </a:r>
                      <a:r>
                        <a:rPr lang="en-US" altLang="zh-CN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.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342900" indent="-342900">
                        <a:buFont typeface="Wingdings" pitchFamily="2" charset="2"/>
                        <a:buChar char="§"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驳斥那些认为可以“以善行称义”的人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3962">
                <a:tc>
                  <a:txBody>
                    <a:bodyPr/>
                    <a:lstStyle/>
                    <a:p>
                      <a:r>
                        <a:rPr lang="zh-CN" altLang="en-US" sz="24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雅各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0005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自称是信徒但没有得救果子的犹太基督徒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40005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雅各称这种信心为“</a:t>
                      </a:r>
                      <a:r>
                        <a:rPr lang="zh-CN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死的信心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</a:t>
                      </a:r>
                      <a:r>
                        <a:rPr lang="en-US" altLang="zh-CN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(</a:t>
                      </a:r>
                      <a:r>
                        <a:rPr lang="zh-TW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不</a:t>
                      </a:r>
                      <a:r>
                        <a:rPr lang="zh-CN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得救的信心</a:t>
                      </a:r>
                      <a:r>
                        <a:rPr lang="en-US" altLang="zh-CN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). </a:t>
                      </a:r>
                      <a:endParaRPr lang="en-US" sz="2400" dirty="0">
                        <a:solidFill>
                          <a:srgbClr val="FFC0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0005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驳斥那些自称是基督徒却没有重生果</a:t>
                      </a:r>
                      <a:r>
                        <a:rPr lang="zh-CN" altLang="en-US" sz="24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子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的人。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40005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用今天的语言来说：</a:t>
                      </a:r>
                      <a:r>
                        <a:rPr lang="zh-CN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没有成圣</a:t>
                      </a:r>
                      <a:r>
                        <a:rPr lang="zh-CN" altLang="en-US" sz="2400" kern="1200" baseline="0" dirty="0">
                          <a:solidFill>
                            <a:srgbClr val="FFC0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果子的</a:t>
                      </a:r>
                      <a:r>
                        <a:rPr lang="zh-CN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称义不是真正的</a:t>
                      </a:r>
                      <a:r>
                        <a:rPr lang="en-US" altLang="zh-CN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(</a:t>
                      </a:r>
                      <a:r>
                        <a:rPr lang="zh-TW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没有</a:t>
                      </a:r>
                      <a:r>
                        <a:rPr lang="zh-CN" altLang="en-US" sz="2400" kern="1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得救的</a:t>
                      </a:r>
                      <a:r>
                        <a:rPr lang="en-US" altLang="zh-CN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)</a:t>
                      </a:r>
                      <a:r>
                        <a:rPr lang="zh-CN" altLang="en-US" sz="24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信</a:t>
                      </a:r>
                      <a:r>
                        <a:rPr lang="zh-CN" altLang="en-US" sz="24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。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D7EC8010-D4A2-4B16-8B89-27E906F8F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35675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5526" y="1310796"/>
            <a:ext cx="8532948" cy="4166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耶稣经常用夸张法来强调他的观点。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0" lvl="1">
              <a:lnSpc>
                <a:spcPts val="32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你们这些瞎眼的向导啊，你们把蚊虫滤出来，却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把骆驼吞下去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23:24)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骆驼穿过针眼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，比有钱的人进　神的国还容易呢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！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10:24)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不要与恶人对抗，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有人打你的右脸，把另一边也转过来让他打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；有人要告你，想拿你的衬衫，就连外套也让他拿去。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有求你的，就给他；想借贷的，也不可拒绝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5)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DCF706-1589-4F9D-9EF7-2F88DE33A5F7}"/>
              </a:ext>
            </a:extLst>
          </p:cNvPr>
          <p:cNvSpPr/>
          <p:nvPr/>
        </p:nvSpPr>
        <p:spPr>
          <a:xfrm>
            <a:off x="1375254" y="80627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夸张法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Hyperbole) 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774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1663741"/>
            <a:ext cx="8712968" cy="4166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耶稣经常用夸张法来</a:t>
            </a:r>
            <a:r>
              <a:rPr lang="zh-CN" altLang="en-US" sz="2400" dirty="0">
                <a:ea typeface="DFKai-SB" panose="03000509000000000000" pitchFamily="65" charset="-120"/>
              </a:rPr>
              <a:t>强调他的观点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0" lvl="1">
              <a:lnSpc>
                <a:spcPts val="3200"/>
              </a:lnSpc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如果你的右眼使你犯罪，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就把它挖出来丢掉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；宁可失去身体的一部分，胜过全身被丢进地狱里。如果你的右手使你犯罪，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就把它砍下来丢掉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；宁可失去身体的一部分，胜过全身进到地狱里去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ea typeface="DFKai-SB" panose="03000509000000000000" pitchFamily="65" charset="-120"/>
              </a:rPr>
              <a:t>太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5)</a:t>
            </a: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耶稣不是要我们割下眼睛和手。即使两眼都挖出来了，人还是会有贪欲！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什么意思？我们需要从我们的生活中除去任何导致我们犯罪的东西。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不要轻视罪恶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CA89D0-FA48-49C8-934C-3A56A7508D7A}"/>
              </a:ext>
            </a:extLst>
          </p:cNvPr>
          <p:cNvSpPr/>
          <p:nvPr/>
        </p:nvSpPr>
        <p:spPr>
          <a:xfrm>
            <a:off x="1375254" y="80627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夸张法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Hyperbole) 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338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750091"/>
              </p:ext>
            </p:extLst>
          </p:nvPr>
        </p:nvGraphicFramePr>
        <p:xfrm>
          <a:off x="107504" y="700355"/>
          <a:ext cx="8928992" cy="6084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0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95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44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61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作者</a:t>
                      </a:r>
                      <a:r>
                        <a:rPr lang="en-US" altLang="zh-TW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/</a:t>
                      </a:r>
                      <a:r>
                        <a:rPr lang="zh-TW" altLang="en-US" sz="2200" b="1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用</a:t>
                      </a: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词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信心</a:t>
                      </a:r>
                      <a:endParaRPr lang="en-US" sz="22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kern="1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称义</a:t>
                      </a:r>
                      <a:endParaRPr lang="en-US" sz="22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行为</a:t>
                      </a:r>
                      <a:endParaRPr lang="en-US" sz="22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3638">
                <a:tc>
                  <a:txBody>
                    <a:bodyPr/>
                    <a:lstStyle/>
                    <a:p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保罗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基督教背景</a:t>
                      </a:r>
                      <a:endParaRPr lang="en-US" sz="22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在上帝面前</a:t>
                      </a:r>
                      <a:r>
                        <a:rPr lang="zh-CN" altLang="en-US" sz="220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称义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要靠信心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在</a:t>
                      </a:r>
                      <a:r>
                        <a:rPr lang="zh-CN" altLang="en-US" sz="22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称义</a:t>
                      </a:r>
                      <a:r>
                        <a:rPr lang="zh-CN" altLang="en-US" sz="2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之前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对基督有信心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基督教背景</a:t>
                      </a:r>
                      <a:endParaRPr lang="en-US" sz="2200" kern="1200" dirty="0">
                        <a:solidFill>
                          <a:srgbClr val="FFFF00"/>
                        </a:solidFill>
                        <a:latin typeface="+mn-lt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2286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“</a:t>
                      </a:r>
                      <a:r>
                        <a:rPr lang="zh-TW" altLang="en-US" sz="2200" b="1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称义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 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用于  </a:t>
                      </a:r>
                      <a:r>
                        <a:rPr lang="en-US" altLang="zh-CN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“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规范性</a:t>
                      </a:r>
                      <a:r>
                        <a:rPr lang="en-US" altLang="zh-CN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 (normative) </a:t>
                      </a:r>
                      <a:r>
                        <a:rPr lang="zh-CN" altLang="en-US" sz="22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的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术语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意思是：在上帝面前有“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义人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”的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地位</a:t>
                      </a:r>
                      <a:endParaRPr lang="en-US" sz="2200" dirty="0">
                        <a:solidFill>
                          <a:srgbClr val="FFC0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犹太</a:t>
                      </a:r>
                      <a:r>
                        <a:rPr lang="zh-CN" altLang="en-US" sz="2200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教背景</a:t>
                      </a:r>
                      <a:endParaRPr lang="en-US" sz="2200" kern="1200" dirty="0">
                        <a:solidFill>
                          <a:srgbClr val="FFFF00"/>
                        </a:solidFill>
                        <a:latin typeface="+mn-lt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要靠自己所</a:t>
                      </a:r>
                      <a:r>
                        <a:rPr lang="zh-CN" altLang="en-US" sz="22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行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的善在上帝面前称义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保罗在抨击犹太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人</a:t>
                      </a:r>
                      <a:r>
                        <a:rPr lang="zh-CN" altLang="en-US" sz="22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的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律法主义：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靠善行得救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。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138">
                <a:tc>
                  <a:txBody>
                    <a:bodyPr/>
                    <a:lstStyle/>
                    <a:p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雅各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犹太教背景</a:t>
                      </a:r>
                      <a:endParaRPr lang="en-US" sz="2200" kern="1200" dirty="0">
                        <a:solidFill>
                          <a:srgbClr val="FFFF00"/>
                        </a:solidFill>
                        <a:latin typeface="+mn-lt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依靠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上帝本身的信心（我们称之为“信徒”）</a:t>
                      </a:r>
                      <a:endParaRPr lang="en-US" sz="2200" baseline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kern="1200" dirty="0">
                          <a:solidFill>
                            <a:srgbClr val="FFC0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信主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后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的信心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犹太教背景</a:t>
                      </a:r>
                      <a:endParaRPr lang="en-US" sz="2200" kern="1200" dirty="0">
                        <a:solidFill>
                          <a:srgbClr val="FFFF00"/>
                        </a:solidFill>
                        <a:latin typeface="+mn-lt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22860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zh-CN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“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义人</a:t>
                      </a:r>
                      <a:r>
                        <a:rPr lang="en-US" altLang="zh-CN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在旧约里这个词是一个“</a:t>
                      </a:r>
                      <a:r>
                        <a:rPr lang="zh-CN" altLang="en-US" sz="220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描述性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”</a:t>
                      </a:r>
                      <a:r>
                        <a:rPr lang="en-US" altLang="zh-CN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(descriptive) </a:t>
                      </a:r>
                      <a:r>
                        <a:rPr lang="zh-CN" altLang="en-US" sz="220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的术语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 algn="l">
                        <a:buFontTx/>
                        <a:buChar char="-"/>
                      </a:pP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一个基本上遵守上帝的诫命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的人</a:t>
                      </a:r>
                      <a:r>
                        <a:rPr lang="zh-CN" altLang="en-US" sz="2200" baseline="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因为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他</a:t>
                      </a:r>
                      <a:r>
                        <a:rPr lang="zh-CN" altLang="en-US" sz="2200" baseline="0" dirty="0">
                          <a:solidFill>
                            <a:srgbClr val="FFFF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已经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得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救了。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200" kern="1200" dirty="0">
                          <a:solidFill>
                            <a:srgbClr val="FFFF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基督教背景</a:t>
                      </a:r>
                      <a:endParaRPr lang="en-US" sz="2200" kern="1200" dirty="0">
                        <a:solidFill>
                          <a:srgbClr val="FFFF00"/>
                        </a:solidFill>
                        <a:latin typeface="+mn-lt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kern="1200" dirty="0">
                          <a:solidFill>
                            <a:srgbClr val="FFC0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信主</a:t>
                      </a:r>
                      <a:r>
                        <a:rPr lang="zh-CN" altLang="en-US" sz="2200" kern="1200" baseline="0" dirty="0">
                          <a:solidFill>
                            <a:srgbClr val="FFC000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后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所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结的果子（我们称为走在 “成圣” 路上所结的果</a:t>
                      </a:r>
                      <a:r>
                        <a:rPr lang="zh-CN" altLang="en-US" sz="2200" kern="1200" baseline="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子</a:t>
                      </a: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）</a:t>
                      </a:r>
                      <a:endParaRPr lang="en-US" sz="220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  <a:p>
                      <a:pPr marL="228600" indent="-171450">
                        <a:buFontTx/>
                        <a:buChar char="-"/>
                      </a:pPr>
                      <a:r>
                        <a:rPr lang="zh-CN" altLang="en-US" sz="2200" baseline="0" dirty="0">
                          <a:solidFill>
                            <a:schemeClr val="tx1"/>
                          </a:solidFill>
                          <a:latin typeface="+mj-lt"/>
                          <a:ea typeface="DFKai-SB" panose="03000509000000000000" pitchFamily="65" charset="-120"/>
                        </a:rPr>
                        <a:t>有神的生命的</a:t>
                      </a:r>
                      <a:r>
                        <a:rPr lang="zh-CN" altLang="en-US" sz="2200" baseline="0" dirty="0">
                          <a:solidFill>
                            <a:srgbClr val="FFC000"/>
                          </a:solidFill>
                          <a:latin typeface="+mj-lt"/>
                          <a:ea typeface="DFKai-SB" panose="03000509000000000000" pitchFamily="65" charset="-120"/>
                        </a:rPr>
                        <a:t>凭据</a:t>
                      </a:r>
                      <a:endParaRPr lang="en-US" sz="2200" dirty="0">
                        <a:solidFill>
                          <a:srgbClr val="FFC0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4B73A7DE-7435-4E4F-A517-CA693C5C7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3841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493" y="928670"/>
            <a:ext cx="8514980" cy="5596674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2600"/>
              </a:lnSpc>
              <a:buClr>
                <a:schemeClr val="hlink"/>
              </a:buClr>
              <a:buNone/>
            </a:pP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保罗引用的经文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:</a:t>
            </a:r>
            <a:endParaRPr lang="en-US" sz="22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600"/>
              </a:lnSpc>
              <a:buFont typeface="Wingdings" pitchFamily="2" charset="2"/>
              <a:buChar char="Ø"/>
            </a:pP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创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 15:6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亚伯兰信耶和华，耶和华就以此算为他的义了</a:t>
            </a: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2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600"/>
              </a:lnSpc>
              <a:buFont typeface="Wingdings" pitchFamily="2" charset="2"/>
              <a:buChar char="Ø"/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这就是他的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「</a:t>
            </a:r>
            <a:r>
              <a:rPr lang="zh-CN" altLang="en-US" sz="2200" kern="1200" dirty="0">
                <a:solidFill>
                  <a:srgbClr val="FFFF00"/>
                </a:solidFill>
                <a:ea typeface="DFKai-SB" panose="03000509000000000000" pitchFamily="65" charset="-120"/>
              </a:rPr>
              <a:t>归</a:t>
            </a:r>
            <a:r>
              <a:rPr lang="zh-CN" altLang="en-US" sz="2200" dirty="0">
                <a:solidFill>
                  <a:srgbClr val="FFFF00"/>
                </a:solidFill>
                <a:ea typeface="DFKai-SB" panose="03000509000000000000" pitchFamily="65" charset="-120"/>
              </a:rPr>
              <a:t>信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」</a:t>
            </a:r>
            <a:r>
              <a:rPr lang="en-US" altLang="zh-CN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(conversion)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或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「称义」</a:t>
            </a:r>
            <a:r>
              <a:rPr lang="en-US" altLang="zh-CN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(justification)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，因着他的信 神</a:t>
            </a:r>
            <a:r>
              <a:rPr lang="zh-CN" altLang="en-US" sz="22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算他为义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endParaRPr lang="en-US" altLang="zh-CN" sz="22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600"/>
              </a:lnSpc>
              <a:buFont typeface="Wingdings" pitchFamily="2" charset="2"/>
              <a:buChar char="Ø"/>
            </a:pPr>
            <a:endParaRPr lang="en-US" altLang="zh-TW" sz="22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57150" lvl="1" indent="0" eaLnBrk="1" hangingPunct="1">
              <a:lnSpc>
                <a:spcPts val="2600"/>
              </a:lnSpc>
              <a:buClr>
                <a:schemeClr val="hlink"/>
              </a:buClr>
              <a:buNone/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雅各</a:t>
            </a: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引用的经文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:</a:t>
            </a:r>
            <a:endParaRPr lang="en-US" sz="22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600"/>
              </a:lnSpc>
              <a:buFont typeface="Wingdings" pitchFamily="2" charset="2"/>
              <a:buChar char="Ø"/>
            </a:pP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创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 22:12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天使说：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不可在这孩子身上下手，一点也不可害他；现在我知道你是敬畏　神的了，因为你没有留下你的独生子不给我。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”</a:t>
            </a:r>
            <a:endParaRPr lang="en-US" altLang="zh-TW" sz="22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600"/>
              </a:lnSpc>
              <a:buFont typeface="Wingdings" pitchFamily="2" charset="2"/>
              <a:buChar char="Ø"/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这事件发生在亚伯拉罕</a:t>
            </a:r>
            <a:r>
              <a:rPr lang="zh-CN" altLang="en-US" sz="2200" dirty="0">
                <a:solidFill>
                  <a:srgbClr val="FFFF00"/>
                </a:solidFill>
                <a:ea typeface="DFKai-SB" panose="03000509000000000000" pitchFamily="65" charset="-120"/>
              </a:rPr>
              <a:t>「</a:t>
            </a:r>
            <a:r>
              <a:rPr lang="zh-CN" altLang="en-US" sz="2200" kern="1200" dirty="0">
                <a:solidFill>
                  <a:srgbClr val="FFFF00"/>
                </a:solidFill>
                <a:ea typeface="DFKai-SB" panose="03000509000000000000" pitchFamily="65" charset="-120"/>
              </a:rPr>
              <a:t>归</a:t>
            </a:r>
            <a:r>
              <a:rPr lang="zh-CN" altLang="en-US" sz="2200" dirty="0">
                <a:solidFill>
                  <a:srgbClr val="FFFF00"/>
                </a:solidFill>
                <a:ea typeface="DFKai-SB" panose="03000509000000000000" pitchFamily="65" charset="-120"/>
              </a:rPr>
              <a:t>信」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后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的数年。亚伯拉罕的顺服</a:t>
            </a:r>
            <a:r>
              <a:rPr lang="zh-CN" altLang="en-US" sz="22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证明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他是一个</a:t>
            </a:r>
            <a:r>
              <a:rPr lang="zh-CN" altLang="en-US" sz="22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信徒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。他的行为不是“使”他成为</a:t>
            </a:r>
            <a:r>
              <a:rPr lang="zh-CN" altLang="en-US" sz="2200" dirty="0">
                <a:ea typeface="DFKai-SB" panose="03000509000000000000" pitchFamily="65" charset="-120"/>
              </a:rPr>
              <a:t>信徒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，而是 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证实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他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已经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是一个义人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 --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一个真正</a:t>
            </a:r>
            <a:r>
              <a:rPr lang="zh-CN" altLang="en-US" sz="2200" dirty="0">
                <a:ea typeface="DFKai-SB" panose="03000509000000000000" pitchFamily="65" charset="-120"/>
              </a:rPr>
              <a:t>的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信徒。</a:t>
            </a:r>
            <a:endParaRPr lang="en-US" altLang="zh-TW" sz="2200" dirty="0">
              <a:latin typeface="+mj-lt"/>
              <a:ea typeface="DFKai-SB" panose="03000509000000000000" pitchFamily="65" charset="-120"/>
            </a:endParaRPr>
          </a:p>
          <a:p>
            <a:pPr marL="114300" lvl="1" indent="0" eaLnBrk="1" hangingPunct="1">
              <a:lnSpc>
                <a:spcPts val="3000"/>
              </a:lnSpc>
              <a:buNone/>
            </a:pPr>
            <a:r>
              <a:rPr lang="en-US" altLang="zh-TW" sz="2200" dirty="0">
                <a:latin typeface="+mj-lt"/>
                <a:ea typeface="TSC UKai M TT" pitchFamily="49" charset="-122"/>
              </a:rPr>
              <a:t>* NIV Spirit of the Reformation Study Bible, p. 2009 – footnote on James 2:21.  </a:t>
            </a:r>
            <a:r>
              <a:rPr lang="zh-CN" altLang="en-US" sz="2200" dirty="0">
                <a:latin typeface="+mj-lt"/>
                <a:ea typeface="TSC UKai M TT" pitchFamily="49" charset="-122"/>
              </a:rPr>
              <a:t>改革宗圣经研    读本 （雅各书 </a:t>
            </a:r>
            <a:r>
              <a:rPr lang="en-US" altLang="zh-CN" sz="2200" dirty="0">
                <a:latin typeface="+mj-lt"/>
                <a:ea typeface="TSC UKai M TT" pitchFamily="49" charset="-122"/>
              </a:rPr>
              <a:t>2:21</a:t>
            </a:r>
            <a:r>
              <a:rPr lang="zh-CN" altLang="en-US" sz="2200" dirty="0">
                <a:latin typeface="+mj-lt"/>
                <a:ea typeface="TSC UKai M TT" pitchFamily="49" charset="-122"/>
              </a:rPr>
              <a:t>的 脚注  </a:t>
            </a:r>
            <a:r>
              <a:rPr lang="en-US" altLang="zh-TW" sz="2200" dirty="0">
                <a:ea typeface="TSC UKai M TT" pitchFamily="49" charset="-122"/>
              </a:rPr>
              <a:t>p. 2009 </a:t>
            </a:r>
            <a:r>
              <a:rPr lang="zh-CN" altLang="en-US" sz="2200" dirty="0">
                <a:latin typeface="+mj-lt"/>
                <a:ea typeface="TSC UKai M TT" pitchFamily="49" charset="-122"/>
              </a:rPr>
              <a:t>）</a:t>
            </a:r>
            <a:endParaRPr lang="en-US" altLang="zh-TW" sz="2200" dirty="0">
              <a:latin typeface="+mj-lt"/>
              <a:ea typeface="TSC UKai M TT" pitchFamily="49" charset="-122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299867D-A7DD-4CD3-AF40-91B2BAFB4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758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785794"/>
            <a:ext cx="8766744" cy="6343570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经文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雅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2:21-24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我们的祖先亚伯拉罕，把他的儿子以撒献在祭坛上，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不是因行为称义吗？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你看，他的信心与行为是一致的，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信心就因着行为得到完全了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这正应验了经上所说的：“亚伯拉罕信　神，这就算为他的义。”他也被称为　神的朋友。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24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可见人称义是因着行为，不仅是因着信心。</a:t>
            </a:r>
            <a:endParaRPr lang="en-US" altLang="zh-CN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lvl="1" indent="-400050" eaLnBrk="1" hangingPunct="1">
              <a:lnSpc>
                <a:spcPts val="3000"/>
              </a:lnSpc>
              <a:buClr>
                <a:schemeClr val="hlink"/>
              </a:buClr>
              <a:buNone/>
            </a:pPr>
            <a:endParaRPr lang="en-US" altLang="zh-TW" sz="2400" u="sng" dirty="0">
              <a:latin typeface="+mj-lt"/>
              <a:ea typeface="DFKai-SB" panose="03000509000000000000" pitchFamily="65" charset="-120"/>
            </a:endParaRPr>
          </a:p>
          <a:p>
            <a:pPr marL="457200" lvl="1" indent="-40005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雅各想表达的意思（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崔牧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自己的释义）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难道你不能看出我们的祖宗亚伯拉罕是</a:t>
            </a:r>
            <a:r>
              <a:rPr lang="zh-CN" altLang="en-US" sz="2400" dirty="0">
                <a:ea typeface="DFKai-SB" panose="03000509000000000000" pitchFamily="65" charset="-120"/>
              </a:rPr>
              <a:t>个真正的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信徒，因为他把以撒献在坛上吗？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看哪，他的信心和所结的果子是一致的，所以他有完备的信心（</a:t>
            </a:r>
            <a:r>
              <a:rPr lang="zh-CN" altLang="en-US" sz="2400" dirty="0">
                <a:ea typeface="DFKai-SB" panose="03000509000000000000" pitchFamily="65" charset="-120"/>
              </a:rPr>
              <a:t>真正的</a:t>
            </a:r>
            <a:r>
              <a:rPr lang="en-US" altLang="zh-CN" sz="2400" dirty="0">
                <a:ea typeface="DFKai-SB" panose="03000509000000000000" pitchFamily="65" charset="-120"/>
              </a:rPr>
              <a:t>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活的信心）；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这就证实了经文所教导的：“亚伯拉罕相信神，被认为是</a:t>
            </a:r>
            <a:r>
              <a:rPr lang="zh-CN" altLang="en-US" sz="2400" dirty="0">
                <a:ea typeface="DFKai-SB" panose="03000509000000000000" pitchFamily="65" charset="-120"/>
              </a:rPr>
              <a:t>个真正的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信徒。”他也被称为神的朋友。所以被称为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信主”的，是要有果子显明出来，不单是自称有信心。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FBC80C2-068D-4EB3-B91F-5923CD719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字汇的研究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737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808820"/>
            <a:ext cx="7848600" cy="3492388"/>
          </a:xfrm>
        </p:spPr>
        <p:txBody>
          <a:bodyPr lIns="92075" tIns="46038" rIns="92075" bIns="46038"/>
          <a:lstStyle/>
          <a:p>
            <a:pPr marL="914400" indent="-914400" algn="l" eaLnBrk="1" hangingPunct="1">
              <a:lnSpc>
                <a:spcPct val="90000"/>
              </a:lnSpc>
            </a:pPr>
            <a:r>
              <a:rPr lang="zh-CN" altLang="en-US" sz="3600" dirty="0">
                <a:solidFill>
                  <a:srgbClr val="FFFF00"/>
                </a:solidFill>
                <a:ea typeface="TSC UKai M TT" pitchFamily="49" charset="-122"/>
              </a:rPr>
              <a:t>结论：同一个词在不同的地方可能有不同的意思。</a:t>
            </a:r>
            <a:endParaRPr lang="en-US" altLang="zh-TW" sz="3600" dirty="0">
              <a:solidFill>
                <a:srgbClr val="FFFF00"/>
              </a:solidFill>
              <a:ea typeface="TSC UKai M TT" pitchFamily="49" charset="-122"/>
            </a:endParaRPr>
          </a:p>
          <a:p>
            <a:pPr marL="914400" indent="-914400" algn="l" eaLnBrk="1" hangingPunct="1">
              <a:lnSpc>
                <a:spcPct val="90000"/>
              </a:lnSpc>
            </a:pPr>
            <a:endParaRPr lang="en-US" altLang="zh-TW" sz="3600" dirty="0">
              <a:solidFill>
                <a:srgbClr val="FFFF00"/>
              </a:solidFill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4800" i="1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Context is King !!!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4800" i="1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上下文是关键</a:t>
            </a:r>
            <a:endParaRPr lang="en-US" altLang="zh-TW" sz="4800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2" y="34677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000" dirty="0"/>
              <a:t>Word Study</a:t>
            </a:r>
          </a:p>
        </p:txBody>
      </p:sp>
    </p:spTree>
    <p:extLst>
      <p:ext uri="{BB962C8B-B14F-4D97-AF65-F5344CB8AC3E}">
        <p14:creationId xmlns:p14="http://schemas.microsoft.com/office/powerpoint/2010/main" val="4165436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493" y="2240868"/>
            <a:ext cx="8442971" cy="4464732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buFont typeface="+mj-lt"/>
              <a:buAutoNum type="arabicPeriod"/>
            </a:pPr>
            <a:r>
              <a:rPr lang="en-US" altLang="zh-TW" sz="3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Contextual Analysis</a:t>
            </a:r>
            <a:r>
              <a:rPr lang="en-US" altLang="zh-TW" sz="3200" dirty="0">
                <a:latin typeface="+mj-lt"/>
                <a:ea typeface="DFKai-SB" panose="03000509000000000000" pitchFamily="65" charset="-120"/>
              </a:rPr>
              <a:t> (</a:t>
            </a: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上下文的分析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)</a:t>
            </a:r>
            <a:endParaRPr lang="en-US" sz="3200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Historical/Cultural background 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历史 </a:t>
            </a:r>
            <a:r>
              <a:rPr lang="en-US" altLang="zh-CN" sz="32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文化背景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)</a:t>
            </a:r>
            <a:endParaRPr lang="en-US" sz="3200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Word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Study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 (</a:t>
            </a: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字汇的研究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)</a:t>
            </a:r>
            <a:endParaRPr lang="en-US" sz="3200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Grammatical Analysis (</a:t>
            </a:r>
            <a:r>
              <a:rPr lang="ja-JP" altLang="en-US" sz="32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文法的分析</a:t>
            </a:r>
            <a:r>
              <a:rPr lang="en-US" altLang="ja-JP" sz="32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) </a:t>
            </a:r>
            <a:endParaRPr lang="en-US" sz="2600" dirty="0">
              <a:solidFill>
                <a:srgbClr val="FF99FF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一般释经学的原则</a:t>
            </a:r>
            <a:endParaRPr lang="en-US" dirty="0">
              <a:solidFill>
                <a:srgbClr val="FFC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44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32023</TotalTime>
  <Words>3341</Words>
  <Application>Microsoft Office PowerPoint</Application>
  <PresentationFormat>On-screen Show (4:3)</PresentationFormat>
  <Paragraphs>426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Bookman</vt:lpstr>
      <vt:lpstr>DFKai-SB</vt:lpstr>
      <vt:lpstr>Osaka</vt:lpstr>
      <vt:lpstr>PMingLiU</vt:lpstr>
      <vt:lpstr>TSC UKai M TT</vt:lpstr>
      <vt:lpstr>Arial</vt:lpstr>
      <vt:lpstr>Times New Roman</vt:lpstr>
      <vt:lpstr>Wingdings</vt:lpstr>
      <vt:lpstr>Orbit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文法分析 - 罗马书 3:25b-26</vt:lpstr>
      <vt:lpstr>PowerPoint Presentation</vt:lpstr>
      <vt:lpstr>PowerPoint Presentation</vt:lpstr>
      <vt:lpstr>PowerPoint Presentation</vt:lpstr>
      <vt:lpstr>PowerPoint Presentation</vt:lpstr>
      <vt:lpstr>新约中的牧养结构</vt:lpstr>
      <vt:lpstr>PowerPoint Presentation</vt:lpstr>
      <vt:lpstr>PowerPoint Presentation</vt:lpstr>
      <vt:lpstr>思考的问题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1528</cp:revision>
  <cp:lastPrinted>2023-06-24T02:14:55Z</cp:lastPrinted>
  <dcterms:created xsi:type="dcterms:W3CDTF">1998-11-23T20:04:09Z</dcterms:created>
  <dcterms:modified xsi:type="dcterms:W3CDTF">2024-12-03T01:11:33Z</dcterms:modified>
</cp:coreProperties>
</file>